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1"/>
  </p:notesMasterIdLst>
  <p:handoutMasterIdLst>
    <p:handoutMasterId r:id="rId42"/>
  </p:handoutMasterIdLst>
  <p:sldIdLst>
    <p:sldId id="256" r:id="rId2"/>
    <p:sldId id="257" r:id="rId3"/>
    <p:sldId id="258" r:id="rId4"/>
    <p:sldId id="333" r:id="rId5"/>
    <p:sldId id="347" r:id="rId6"/>
    <p:sldId id="348" r:id="rId7"/>
    <p:sldId id="349" r:id="rId8"/>
    <p:sldId id="350" r:id="rId9"/>
    <p:sldId id="343" r:id="rId10"/>
    <p:sldId id="351" r:id="rId11"/>
    <p:sldId id="312" r:id="rId12"/>
    <p:sldId id="336" r:id="rId13"/>
    <p:sldId id="313" r:id="rId14"/>
    <p:sldId id="337" r:id="rId15"/>
    <p:sldId id="338" r:id="rId16"/>
    <p:sldId id="345" r:id="rId17"/>
    <p:sldId id="315" r:id="rId18"/>
    <p:sldId id="316" r:id="rId19"/>
    <p:sldId id="317" r:id="rId20"/>
    <p:sldId id="318" r:id="rId21"/>
    <p:sldId id="319" r:id="rId22"/>
    <p:sldId id="320" r:id="rId23"/>
    <p:sldId id="321" r:id="rId24"/>
    <p:sldId id="322" r:id="rId25"/>
    <p:sldId id="352" r:id="rId26"/>
    <p:sldId id="339" r:id="rId27"/>
    <p:sldId id="353" r:id="rId28"/>
    <p:sldId id="324" r:id="rId29"/>
    <p:sldId id="325" r:id="rId30"/>
    <p:sldId id="327" r:id="rId31"/>
    <p:sldId id="328" r:id="rId32"/>
    <p:sldId id="329" r:id="rId33"/>
    <p:sldId id="340" r:id="rId34"/>
    <p:sldId id="341" r:id="rId35"/>
    <p:sldId id="354" r:id="rId36"/>
    <p:sldId id="355" r:id="rId37"/>
    <p:sldId id="335" r:id="rId38"/>
    <p:sldId id="356" r:id="rId39"/>
    <p:sldId id="278" r:id="rId4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24" autoAdjust="0"/>
    <p:restoredTop sz="99647" autoAdjust="0"/>
  </p:normalViewPr>
  <p:slideViewPr>
    <p:cSldViewPr>
      <p:cViewPr varScale="1">
        <p:scale>
          <a:sx n="74" d="100"/>
          <a:sy n="74" d="100"/>
        </p:scale>
        <p:origin x="82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Number of candidates (roughly)</c:v>
                </c:pt>
              </c:strCache>
            </c:strRef>
          </c:tx>
          <c:spPr>
            <a:solidFill>
              <a:srgbClr val="002060"/>
            </a:solidFill>
            <a:ln>
              <a:noFill/>
            </a:ln>
            <a:effectLst/>
          </c:spPr>
          <c:invertIfNegative val="0"/>
          <c:cat>
            <c:strRef>
              <c:f>Sheet1!$A$2:$A$7</c:f>
              <c:strCache>
                <c:ptCount val="6"/>
                <c:pt idx="0">
                  <c:v>Q1 Tect   </c:v>
                </c:pt>
                <c:pt idx="1">
                  <c:v>Q2 Cold</c:v>
                </c:pt>
                <c:pt idx="2">
                  <c:v>Q3 Life on Margins</c:v>
                </c:pt>
                <c:pt idx="3">
                  <c:v>Q4 Cult   </c:v>
                </c:pt>
                <c:pt idx="4">
                  <c:v>Q5 Pollution / Health   </c:v>
                </c:pt>
                <c:pt idx="5">
                  <c:v>Q6 Rural    </c:v>
                </c:pt>
              </c:strCache>
            </c:strRef>
          </c:cat>
          <c:val>
            <c:numRef>
              <c:f>Sheet1!$B$2:$B$7</c:f>
              <c:numCache>
                <c:formatCode>General</c:formatCode>
                <c:ptCount val="6"/>
                <c:pt idx="0">
                  <c:v>4600</c:v>
                </c:pt>
                <c:pt idx="1">
                  <c:v>600</c:v>
                </c:pt>
                <c:pt idx="2">
                  <c:v>1200</c:v>
                </c:pt>
                <c:pt idx="3">
                  <c:v>600</c:v>
                </c:pt>
                <c:pt idx="4">
                  <c:v>800</c:v>
                </c:pt>
                <c:pt idx="5">
                  <c:v>500</c:v>
                </c:pt>
              </c:numCache>
            </c:numRef>
          </c:val>
        </c:ser>
        <c:dLbls>
          <c:showLegendKey val="0"/>
          <c:showVal val="0"/>
          <c:showCatName val="0"/>
          <c:showSerName val="0"/>
          <c:showPercent val="0"/>
          <c:showBubbleSize val="0"/>
        </c:dLbls>
        <c:gapWidth val="219"/>
        <c:overlap val="-27"/>
        <c:axId val="372680024"/>
        <c:axId val="372681984"/>
      </c:barChart>
      <c:catAx>
        <c:axId val="372680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72681984"/>
        <c:crosses val="autoZero"/>
        <c:auto val="1"/>
        <c:lblAlgn val="ctr"/>
        <c:lblOffset val="100"/>
        <c:noMultiLvlLbl val="0"/>
      </c:catAx>
      <c:valAx>
        <c:axId val="372681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72680024"/>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828F53-5F27-460B-8CE3-9B9822CED15A}" type="doc">
      <dgm:prSet loTypeId="urn:microsoft.com/office/officeart/2005/8/layout/chevron2" loCatId="list" qsTypeId="urn:microsoft.com/office/officeart/2005/8/quickstyle/simple1" qsCatId="simple" csTypeId="urn:microsoft.com/office/officeart/2005/8/colors/accent2_3" csCatId="accent2" phldr="1"/>
      <dgm:spPr/>
      <dgm:t>
        <a:bodyPr/>
        <a:lstStyle/>
        <a:p>
          <a:endParaRPr lang="en-GB"/>
        </a:p>
      </dgm:t>
    </dgm:pt>
    <dgm:pt modelId="{B62C7CEE-3438-4630-A4E7-697B451DA157}">
      <dgm:prSet phldrT="[Text]" custT="1"/>
      <dgm:spPr/>
      <dgm:t>
        <a:bodyPr/>
        <a:lstStyle/>
        <a:p>
          <a:r>
            <a:rPr lang="en-GB" sz="1800" dirty="0" smtClean="0"/>
            <a:t>Filtering 1</a:t>
          </a:r>
          <a:endParaRPr lang="en-GB" sz="1800" dirty="0"/>
        </a:p>
      </dgm:t>
    </dgm:pt>
    <dgm:pt modelId="{4F489210-BC3D-4E1E-B97F-782A07FBCC7A}" type="parTrans" cxnId="{37B95F46-D89A-465B-B74F-2F90D4C5A3E9}">
      <dgm:prSet/>
      <dgm:spPr/>
      <dgm:t>
        <a:bodyPr/>
        <a:lstStyle/>
        <a:p>
          <a:endParaRPr lang="en-GB" sz="1800"/>
        </a:p>
      </dgm:t>
    </dgm:pt>
    <dgm:pt modelId="{E6AB0421-8A9A-4D01-9B4A-5EF8A42518FC}" type="sibTrans" cxnId="{37B95F46-D89A-465B-B74F-2F90D4C5A3E9}">
      <dgm:prSet/>
      <dgm:spPr/>
      <dgm:t>
        <a:bodyPr/>
        <a:lstStyle/>
        <a:p>
          <a:endParaRPr lang="en-GB" sz="1800"/>
        </a:p>
      </dgm:t>
    </dgm:pt>
    <dgm:pt modelId="{4392E01B-3982-41CB-9821-BEC96D9FD765}">
      <dgm:prSet phldrT="[Text]" custT="1"/>
      <dgm:spPr/>
      <dgm:t>
        <a:bodyPr/>
        <a:lstStyle/>
        <a:p>
          <a:r>
            <a:rPr lang="en-GB" sz="1800" dirty="0" smtClean="0"/>
            <a:t>During the </a:t>
          </a:r>
          <a:r>
            <a:rPr lang="en-GB" sz="1800" b="1" dirty="0" smtClean="0"/>
            <a:t>pre-release phase</a:t>
          </a:r>
          <a:r>
            <a:rPr lang="en-GB" sz="1800" dirty="0" smtClean="0"/>
            <a:t>, some material needs to be set aside.</a:t>
          </a:r>
          <a:endParaRPr lang="en-GB" sz="1800" dirty="0"/>
        </a:p>
      </dgm:t>
    </dgm:pt>
    <dgm:pt modelId="{F5506C3A-09CB-4EDC-8513-95AA2E33B0F4}" type="parTrans" cxnId="{CD68632E-9A37-47EB-8031-B285F2E63693}">
      <dgm:prSet/>
      <dgm:spPr/>
      <dgm:t>
        <a:bodyPr/>
        <a:lstStyle/>
        <a:p>
          <a:endParaRPr lang="en-GB" sz="1800"/>
        </a:p>
      </dgm:t>
    </dgm:pt>
    <dgm:pt modelId="{C2E7C5D4-D6FF-4AA1-B71C-3FF95B20DCB2}" type="sibTrans" cxnId="{CD68632E-9A37-47EB-8031-B285F2E63693}">
      <dgm:prSet/>
      <dgm:spPr/>
      <dgm:t>
        <a:bodyPr/>
        <a:lstStyle/>
        <a:p>
          <a:endParaRPr lang="en-GB" sz="1800"/>
        </a:p>
      </dgm:t>
    </dgm:pt>
    <dgm:pt modelId="{DFF18228-2126-4EE4-BF83-C1500F91DEB4}">
      <dgm:prSet phldrT="[Text]" custT="1"/>
      <dgm:spPr/>
      <dgm:t>
        <a:bodyPr/>
        <a:lstStyle/>
        <a:p>
          <a:r>
            <a:rPr lang="en-GB" sz="1800" dirty="0" smtClean="0"/>
            <a:t>The pre-release indicates what is most relevant and what is less (or not) relevant.</a:t>
          </a:r>
          <a:endParaRPr lang="en-GB" sz="1800" dirty="0"/>
        </a:p>
      </dgm:t>
    </dgm:pt>
    <dgm:pt modelId="{3B63FED7-A097-4776-A996-158323AB24CB}" type="parTrans" cxnId="{14F07B97-9E38-4E55-A4EF-D03CC69FCB52}">
      <dgm:prSet/>
      <dgm:spPr/>
      <dgm:t>
        <a:bodyPr/>
        <a:lstStyle/>
        <a:p>
          <a:endParaRPr lang="en-GB" sz="1800"/>
        </a:p>
      </dgm:t>
    </dgm:pt>
    <dgm:pt modelId="{EBB0B4D0-57D4-4BBD-B667-E27F1B092AC1}" type="sibTrans" cxnId="{14F07B97-9E38-4E55-A4EF-D03CC69FCB52}">
      <dgm:prSet/>
      <dgm:spPr/>
      <dgm:t>
        <a:bodyPr/>
        <a:lstStyle/>
        <a:p>
          <a:endParaRPr lang="en-GB" sz="1800"/>
        </a:p>
      </dgm:t>
    </dgm:pt>
    <dgm:pt modelId="{021390A1-84DF-4005-BB55-46D25A83CEC5}">
      <dgm:prSet phldrT="[Text]" custT="1"/>
      <dgm:spPr/>
      <dgm:t>
        <a:bodyPr/>
        <a:lstStyle/>
        <a:p>
          <a:r>
            <a:rPr lang="en-GB" sz="1800" dirty="0" smtClean="0"/>
            <a:t>Filtering 2</a:t>
          </a:r>
          <a:endParaRPr lang="en-GB" sz="1800" dirty="0"/>
        </a:p>
      </dgm:t>
    </dgm:pt>
    <dgm:pt modelId="{C73D6F60-50D1-43AB-A47C-FFFBE0065F1F}" type="parTrans" cxnId="{720BFE28-8634-48DF-B8FB-C695FA5BBDD8}">
      <dgm:prSet/>
      <dgm:spPr/>
      <dgm:t>
        <a:bodyPr/>
        <a:lstStyle/>
        <a:p>
          <a:endParaRPr lang="en-GB" sz="1800"/>
        </a:p>
      </dgm:t>
    </dgm:pt>
    <dgm:pt modelId="{03D15148-9B7D-46BE-8B10-202A5F009DBD}" type="sibTrans" cxnId="{720BFE28-8634-48DF-B8FB-C695FA5BBDD8}">
      <dgm:prSet/>
      <dgm:spPr/>
      <dgm:t>
        <a:bodyPr/>
        <a:lstStyle/>
        <a:p>
          <a:endParaRPr lang="en-GB" sz="1800"/>
        </a:p>
      </dgm:t>
    </dgm:pt>
    <dgm:pt modelId="{AE3A7429-31F7-42D2-9C49-47ECBFE3BA61}">
      <dgm:prSet phldrT="[Text]" custT="1"/>
      <dgm:spPr/>
      <dgm:t>
        <a:bodyPr/>
        <a:lstStyle/>
        <a:p>
          <a:r>
            <a:rPr lang="en-GB" sz="1800" dirty="0" smtClean="0"/>
            <a:t>During </a:t>
          </a:r>
          <a:r>
            <a:rPr lang="en-GB" sz="1800" b="1" dirty="0" smtClean="0"/>
            <a:t>planning</a:t>
          </a:r>
          <a:r>
            <a:rPr lang="en-GB" sz="1800" dirty="0" smtClean="0"/>
            <a:t> in the exam, some examples case studies, models need to be ‘ditched’ in favour of those that are most relevant to the question.</a:t>
          </a:r>
          <a:endParaRPr lang="en-GB" sz="1800" dirty="0"/>
        </a:p>
      </dgm:t>
    </dgm:pt>
    <dgm:pt modelId="{76B2C9CC-BB76-4953-A0F4-8A65377B4498}" type="parTrans" cxnId="{6D512366-3BF0-4B98-9EBE-18A70EF290A9}">
      <dgm:prSet/>
      <dgm:spPr/>
      <dgm:t>
        <a:bodyPr/>
        <a:lstStyle/>
        <a:p>
          <a:endParaRPr lang="en-GB" sz="1800"/>
        </a:p>
      </dgm:t>
    </dgm:pt>
    <dgm:pt modelId="{8F92DCCC-561F-4366-AB56-316453B61DA8}" type="sibTrans" cxnId="{6D512366-3BF0-4B98-9EBE-18A70EF290A9}">
      <dgm:prSet/>
      <dgm:spPr/>
      <dgm:t>
        <a:bodyPr/>
        <a:lstStyle/>
        <a:p>
          <a:endParaRPr lang="en-GB" sz="1800"/>
        </a:p>
      </dgm:t>
    </dgm:pt>
    <dgm:pt modelId="{36BE8E24-DFE5-4EFD-9F91-2A9FF0ADC3C4}">
      <dgm:prSet phldrT="[Text]" custT="1"/>
      <dgm:spPr/>
      <dgm:t>
        <a:bodyPr/>
        <a:lstStyle/>
        <a:p>
          <a:r>
            <a:rPr lang="en-GB" sz="1800" dirty="0" smtClean="0"/>
            <a:t>Filtering 3</a:t>
          </a:r>
          <a:endParaRPr lang="en-GB" sz="1800" dirty="0"/>
        </a:p>
      </dgm:t>
    </dgm:pt>
    <dgm:pt modelId="{69A76A77-F8A1-4ABE-8203-C48BD0D878DF}" type="parTrans" cxnId="{9A9E9255-FB1F-4B74-8179-58F804D3A00C}">
      <dgm:prSet/>
      <dgm:spPr/>
      <dgm:t>
        <a:bodyPr/>
        <a:lstStyle/>
        <a:p>
          <a:endParaRPr lang="en-GB" sz="1800"/>
        </a:p>
      </dgm:t>
    </dgm:pt>
    <dgm:pt modelId="{409F4744-96C3-481F-9DE5-F2B058455E83}" type="sibTrans" cxnId="{9A9E9255-FB1F-4B74-8179-58F804D3A00C}">
      <dgm:prSet/>
      <dgm:spPr/>
      <dgm:t>
        <a:bodyPr/>
        <a:lstStyle/>
        <a:p>
          <a:endParaRPr lang="en-GB" sz="1800"/>
        </a:p>
      </dgm:t>
    </dgm:pt>
    <dgm:pt modelId="{2DFF1AEC-BCD7-427E-9828-868A9308A76A}">
      <dgm:prSet phldrT="[Text]" custT="1"/>
      <dgm:spPr/>
      <dgm:t>
        <a:bodyPr/>
        <a:lstStyle/>
        <a:p>
          <a:r>
            <a:rPr lang="en-GB" sz="1800" dirty="0" smtClean="0"/>
            <a:t>Lastly, students need to filter out the </a:t>
          </a:r>
          <a:r>
            <a:rPr lang="en-GB" sz="1800" b="1" dirty="0" smtClean="0"/>
            <a:t>parts</a:t>
          </a:r>
          <a:r>
            <a:rPr lang="en-GB" sz="1800" dirty="0" smtClean="0"/>
            <a:t> of case studies that are most relevant</a:t>
          </a:r>
          <a:endParaRPr lang="en-GB" sz="1800" dirty="0"/>
        </a:p>
      </dgm:t>
    </dgm:pt>
    <dgm:pt modelId="{52ACAD60-30F1-45E3-98C8-9B4CDA76601C}" type="parTrans" cxnId="{3834461D-56E6-4512-8705-63CBDED826A4}">
      <dgm:prSet/>
      <dgm:spPr/>
      <dgm:t>
        <a:bodyPr/>
        <a:lstStyle/>
        <a:p>
          <a:endParaRPr lang="en-GB" sz="1800"/>
        </a:p>
      </dgm:t>
    </dgm:pt>
    <dgm:pt modelId="{3DCE354E-E349-4398-BDB4-F8C10ADD3274}" type="sibTrans" cxnId="{3834461D-56E6-4512-8705-63CBDED826A4}">
      <dgm:prSet/>
      <dgm:spPr/>
      <dgm:t>
        <a:bodyPr/>
        <a:lstStyle/>
        <a:p>
          <a:endParaRPr lang="en-GB" sz="1800"/>
        </a:p>
      </dgm:t>
    </dgm:pt>
    <dgm:pt modelId="{3AECF453-8D89-4E1A-A9E1-6C580838D335}">
      <dgm:prSet phldrT="[Text]" custT="1"/>
      <dgm:spPr/>
      <dgm:t>
        <a:bodyPr/>
        <a:lstStyle/>
        <a:p>
          <a:r>
            <a:rPr lang="en-GB" sz="1800" dirty="0" smtClean="0"/>
            <a:t>Examiners do not want to know everything....!</a:t>
          </a:r>
          <a:endParaRPr lang="en-GB" sz="1800" dirty="0"/>
        </a:p>
      </dgm:t>
    </dgm:pt>
    <dgm:pt modelId="{3D217FAA-D31E-4669-B79F-278CEB5FEE11}" type="parTrans" cxnId="{1F44BFCB-D7B2-43A0-92C5-834065771BE2}">
      <dgm:prSet/>
      <dgm:spPr/>
      <dgm:t>
        <a:bodyPr/>
        <a:lstStyle/>
        <a:p>
          <a:endParaRPr lang="en-GB" sz="1800"/>
        </a:p>
      </dgm:t>
    </dgm:pt>
    <dgm:pt modelId="{35518BE7-A5F6-4EFC-AC23-AD869F8A073B}" type="sibTrans" cxnId="{1F44BFCB-D7B2-43A0-92C5-834065771BE2}">
      <dgm:prSet/>
      <dgm:spPr/>
      <dgm:t>
        <a:bodyPr/>
        <a:lstStyle/>
        <a:p>
          <a:endParaRPr lang="en-GB" sz="1800"/>
        </a:p>
      </dgm:t>
    </dgm:pt>
    <dgm:pt modelId="{3FA4BA63-61BC-4955-95BF-A415D773C9FB}" type="pres">
      <dgm:prSet presAssocID="{25828F53-5F27-460B-8CE3-9B9822CED15A}" presName="linearFlow" presStyleCnt="0">
        <dgm:presLayoutVars>
          <dgm:dir/>
          <dgm:animLvl val="lvl"/>
          <dgm:resizeHandles val="exact"/>
        </dgm:presLayoutVars>
      </dgm:prSet>
      <dgm:spPr/>
      <dgm:t>
        <a:bodyPr/>
        <a:lstStyle/>
        <a:p>
          <a:endParaRPr lang="en-GB"/>
        </a:p>
      </dgm:t>
    </dgm:pt>
    <dgm:pt modelId="{0BDE02B0-D81D-4F70-878D-818DE3E25FBA}" type="pres">
      <dgm:prSet presAssocID="{B62C7CEE-3438-4630-A4E7-697B451DA157}" presName="composite" presStyleCnt="0"/>
      <dgm:spPr/>
    </dgm:pt>
    <dgm:pt modelId="{263A17E8-037A-4380-859B-336B1EE47DCE}" type="pres">
      <dgm:prSet presAssocID="{B62C7CEE-3438-4630-A4E7-697B451DA157}" presName="parentText" presStyleLbl="alignNode1" presStyleIdx="0" presStyleCnt="3">
        <dgm:presLayoutVars>
          <dgm:chMax val="1"/>
          <dgm:bulletEnabled val="1"/>
        </dgm:presLayoutVars>
      </dgm:prSet>
      <dgm:spPr/>
      <dgm:t>
        <a:bodyPr/>
        <a:lstStyle/>
        <a:p>
          <a:endParaRPr lang="en-GB"/>
        </a:p>
      </dgm:t>
    </dgm:pt>
    <dgm:pt modelId="{7B71AEDA-66B6-468E-BB89-B66EAC088B32}" type="pres">
      <dgm:prSet presAssocID="{B62C7CEE-3438-4630-A4E7-697B451DA157}" presName="descendantText" presStyleLbl="alignAcc1" presStyleIdx="0" presStyleCnt="3">
        <dgm:presLayoutVars>
          <dgm:bulletEnabled val="1"/>
        </dgm:presLayoutVars>
      </dgm:prSet>
      <dgm:spPr/>
      <dgm:t>
        <a:bodyPr/>
        <a:lstStyle/>
        <a:p>
          <a:endParaRPr lang="en-GB"/>
        </a:p>
      </dgm:t>
    </dgm:pt>
    <dgm:pt modelId="{EAB1ACA0-99BB-4CF2-A960-709246341858}" type="pres">
      <dgm:prSet presAssocID="{E6AB0421-8A9A-4D01-9B4A-5EF8A42518FC}" presName="sp" presStyleCnt="0"/>
      <dgm:spPr/>
    </dgm:pt>
    <dgm:pt modelId="{854FF9C0-4A41-4554-BD81-C8211D16BE54}" type="pres">
      <dgm:prSet presAssocID="{021390A1-84DF-4005-BB55-46D25A83CEC5}" presName="composite" presStyleCnt="0"/>
      <dgm:spPr/>
    </dgm:pt>
    <dgm:pt modelId="{F589345B-4391-44AC-B31C-940F05D8EF05}" type="pres">
      <dgm:prSet presAssocID="{021390A1-84DF-4005-BB55-46D25A83CEC5}" presName="parentText" presStyleLbl="alignNode1" presStyleIdx="1" presStyleCnt="3">
        <dgm:presLayoutVars>
          <dgm:chMax val="1"/>
          <dgm:bulletEnabled val="1"/>
        </dgm:presLayoutVars>
      </dgm:prSet>
      <dgm:spPr/>
      <dgm:t>
        <a:bodyPr/>
        <a:lstStyle/>
        <a:p>
          <a:endParaRPr lang="en-GB"/>
        </a:p>
      </dgm:t>
    </dgm:pt>
    <dgm:pt modelId="{0302DA21-9BDA-4020-B3DE-082C78501982}" type="pres">
      <dgm:prSet presAssocID="{021390A1-84DF-4005-BB55-46D25A83CEC5}" presName="descendantText" presStyleLbl="alignAcc1" presStyleIdx="1" presStyleCnt="3">
        <dgm:presLayoutVars>
          <dgm:bulletEnabled val="1"/>
        </dgm:presLayoutVars>
      </dgm:prSet>
      <dgm:spPr/>
      <dgm:t>
        <a:bodyPr/>
        <a:lstStyle/>
        <a:p>
          <a:endParaRPr lang="en-GB"/>
        </a:p>
      </dgm:t>
    </dgm:pt>
    <dgm:pt modelId="{0ED1DD3C-D46B-4CBF-8FDD-46157C38BE1E}" type="pres">
      <dgm:prSet presAssocID="{03D15148-9B7D-46BE-8B10-202A5F009DBD}" presName="sp" presStyleCnt="0"/>
      <dgm:spPr/>
    </dgm:pt>
    <dgm:pt modelId="{03F468FD-54C7-4A7E-9C87-E85E79D37A4F}" type="pres">
      <dgm:prSet presAssocID="{36BE8E24-DFE5-4EFD-9F91-2A9FF0ADC3C4}" presName="composite" presStyleCnt="0"/>
      <dgm:spPr/>
    </dgm:pt>
    <dgm:pt modelId="{FD2D7C4B-1F28-4725-86B4-A14CF02342D4}" type="pres">
      <dgm:prSet presAssocID="{36BE8E24-DFE5-4EFD-9F91-2A9FF0ADC3C4}" presName="parentText" presStyleLbl="alignNode1" presStyleIdx="2" presStyleCnt="3">
        <dgm:presLayoutVars>
          <dgm:chMax val="1"/>
          <dgm:bulletEnabled val="1"/>
        </dgm:presLayoutVars>
      </dgm:prSet>
      <dgm:spPr/>
      <dgm:t>
        <a:bodyPr/>
        <a:lstStyle/>
        <a:p>
          <a:endParaRPr lang="en-GB"/>
        </a:p>
      </dgm:t>
    </dgm:pt>
    <dgm:pt modelId="{4748D5D9-3B14-4272-9E69-A2696B275296}" type="pres">
      <dgm:prSet presAssocID="{36BE8E24-DFE5-4EFD-9F91-2A9FF0ADC3C4}" presName="descendantText" presStyleLbl="alignAcc1" presStyleIdx="2" presStyleCnt="3">
        <dgm:presLayoutVars>
          <dgm:bulletEnabled val="1"/>
        </dgm:presLayoutVars>
      </dgm:prSet>
      <dgm:spPr/>
      <dgm:t>
        <a:bodyPr/>
        <a:lstStyle/>
        <a:p>
          <a:endParaRPr lang="en-GB"/>
        </a:p>
      </dgm:t>
    </dgm:pt>
  </dgm:ptLst>
  <dgm:cxnLst>
    <dgm:cxn modelId="{9A9E9255-FB1F-4B74-8179-58F804D3A00C}" srcId="{25828F53-5F27-460B-8CE3-9B9822CED15A}" destId="{36BE8E24-DFE5-4EFD-9F91-2A9FF0ADC3C4}" srcOrd="2" destOrd="0" parTransId="{69A76A77-F8A1-4ABE-8203-C48BD0D878DF}" sibTransId="{409F4744-96C3-481F-9DE5-F2B058455E83}"/>
    <dgm:cxn modelId="{3AF0BE46-CAB0-46C5-B5EF-F1B1E4A4DA78}" type="presOf" srcId="{25828F53-5F27-460B-8CE3-9B9822CED15A}" destId="{3FA4BA63-61BC-4955-95BF-A415D773C9FB}" srcOrd="0" destOrd="0" presId="urn:microsoft.com/office/officeart/2005/8/layout/chevron2"/>
    <dgm:cxn modelId="{226BABAF-0AC4-4D01-AC5B-AF61FD96A4FC}" type="presOf" srcId="{36BE8E24-DFE5-4EFD-9F91-2A9FF0ADC3C4}" destId="{FD2D7C4B-1F28-4725-86B4-A14CF02342D4}" srcOrd="0" destOrd="0" presId="urn:microsoft.com/office/officeart/2005/8/layout/chevron2"/>
    <dgm:cxn modelId="{69D543B0-2AE5-4FED-B9A1-246D09604CEE}" type="presOf" srcId="{4392E01B-3982-41CB-9821-BEC96D9FD765}" destId="{7B71AEDA-66B6-468E-BB89-B66EAC088B32}" srcOrd="0" destOrd="0" presId="urn:microsoft.com/office/officeart/2005/8/layout/chevron2"/>
    <dgm:cxn modelId="{C9A5CC17-75CC-4BF9-BC54-FA66BA1D5A7D}" type="presOf" srcId="{3AECF453-8D89-4E1A-A9E1-6C580838D335}" destId="{4748D5D9-3B14-4272-9E69-A2696B275296}" srcOrd="0" destOrd="1" presId="urn:microsoft.com/office/officeart/2005/8/layout/chevron2"/>
    <dgm:cxn modelId="{CD68632E-9A37-47EB-8031-B285F2E63693}" srcId="{B62C7CEE-3438-4630-A4E7-697B451DA157}" destId="{4392E01B-3982-41CB-9821-BEC96D9FD765}" srcOrd="0" destOrd="0" parTransId="{F5506C3A-09CB-4EDC-8513-95AA2E33B0F4}" sibTransId="{C2E7C5D4-D6FF-4AA1-B71C-3FF95B20DCB2}"/>
    <dgm:cxn modelId="{C6D563D7-0439-47FE-ABDB-CC0FECEE2530}" type="presOf" srcId="{021390A1-84DF-4005-BB55-46D25A83CEC5}" destId="{F589345B-4391-44AC-B31C-940F05D8EF05}" srcOrd="0" destOrd="0" presId="urn:microsoft.com/office/officeart/2005/8/layout/chevron2"/>
    <dgm:cxn modelId="{720BFE28-8634-48DF-B8FB-C695FA5BBDD8}" srcId="{25828F53-5F27-460B-8CE3-9B9822CED15A}" destId="{021390A1-84DF-4005-BB55-46D25A83CEC5}" srcOrd="1" destOrd="0" parTransId="{C73D6F60-50D1-43AB-A47C-FFFBE0065F1F}" sibTransId="{03D15148-9B7D-46BE-8B10-202A5F009DBD}"/>
    <dgm:cxn modelId="{37B95F46-D89A-465B-B74F-2F90D4C5A3E9}" srcId="{25828F53-5F27-460B-8CE3-9B9822CED15A}" destId="{B62C7CEE-3438-4630-A4E7-697B451DA157}" srcOrd="0" destOrd="0" parTransId="{4F489210-BC3D-4E1E-B97F-782A07FBCC7A}" sibTransId="{E6AB0421-8A9A-4D01-9B4A-5EF8A42518FC}"/>
    <dgm:cxn modelId="{6D512366-3BF0-4B98-9EBE-18A70EF290A9}" srcId="{021390A1-84DF-4005-BB55-46D25A83CEC5}" destId="{AE3A7429-31F7-42D2-9C49-47ECBFE3BA61}" srcOrd="0" destOrd="0" parTransId="{76B2C9CC-BB76-4953-A0F4-8A65377B4498}" sibTransId="{8F92DCCC-561F-4366-AB56-316453B61DA8}"/>
    <dgm:cxn modelId="{14F07B97-9E38-4E55-A4EF-D03CC69FCB52}" srcId="{B62C7CEE-3438-4630-A4E7-697B451DA157}" destId="{DFF18228-2126-4EE4-BF83-C1500F91DEB4}" srcOrd="1" destOrd="0" parTransId="{3B63FED7-A097-4776-A996-158323AB24CB}" sibTransId="{EBB0B4D0-57D4-4BBD-B667-E27F1B092AC1}"/>
    <dgm:cxn modelId="{466174D2-F1D7-4EE9-8C5B-160247D1E4CD}" type="presOf" srcId="{AE3A7429-31F7-42D2-9C49-47ECBFE3BA61}" destId="{0302DA21-9BDA-4020-B3DE-082C78501982}" srcOrd="0" destOrd="0" presId="urn:microsoft.com/office/officeart/2005/8/layout/chevron2"/>
    <dgm:cxn modelId="{F7C429BB-5986-447D-BB97-12E5F3B0D4A0}" type="presOf" srcId="{2DFF1AEC-BCD7-427E-9828-868A9308A76A}" destId="{4748D5D9-3B14-4272-9E69-A2696B275296}" srcOrd="0" destOrd="0" presId="urn:microsoft.com/office/officeart/2005/8/layout/chevron2"/>
    <dgm:cxn modelId="{B1151DDD-B197-47F5-AB18-F151AA3820A2}" type="presOf" srcId="{B62C7CEE-3438-4630-A4E7-697B451DA157}" destId="{263A17E8-037A-4380-859B-336B1EE47DCE}" srcOrd="0" destOrd="0" presId="urn:microsoft.com/office/officeart/2005/8/layout/chevron2"/>
    <dgm:cxn modelId="{3834461D-56E6-4512-8705-63CBDED826A4}" srcId="{36BE8E24-DFE5-4EFD-9F91-2A9FF0ADC3C4}" destId="{2DFF1AEC-BCD7-427E-9828-868A9308A76A}" srcOrd="0" destOrd="0" parTransId="{52ACAD60-30F1-45E3-98C8-9B4CDA76601C}" sibTransId="{3DCE354E-E349-4398-BDB4-F8C10ADD3274}"/>
    <dgm:cxn modelId="{360449D1-2922-443F-9F77-9F81CB509F8A}" type="presOf" srcId="{DFF18228-2126-4EE4-BF83-C1500F91DEB4}" destId="{7B71AEDA-66B6-468E-BB89-B66EAC088B32}" srcOrd="0" destOrd="1" presId="urn:microsoft.com/office/officeart/2005/8/layout/chevron2"/>
    <dgm:cxn modelId="{1F44BFCB-D7B2-43A0-92C5-834065771BE2}" srcId="{36BE8E24-DFE5-4EFD-9F91-2A9FF0ADC3C4}" destId="{3AECF453-8D89-4E1A-A9E1-6C580838D335}" srcOrd="1" destOrd="0" parTransId="{3D217FAA-D31E-4669-B79F-278CEB5FEE11}" sibTransId="{35518BE7-A5F6-4EFC-AC23-AD869F8A073B}"/>
    <dgm:cxn modelId="{81639727-6B4F-4B93-8FF7-8BD6B8607F4F}" type="presParOf" srcId="{3FA4BA63-61BC-4955-95BF-A415D773C9FB}" destId="{0BDE02B0-D81D-4F70-878D-818DE3E25FBA}" srcOrd="0" destOrd="0" presId="urn:microsoft.com/office/officeart/2005/8/layout/chevron2"/>
    <dgm:cxn modelId="{9F29F872-5766-4FE3-89BF-B2154C7AD24E}" type="presParOf" srcId="{0BDE02B0-D81D-4F70-878D-818DE3E25FBA}" destId="{263A17E8-037A-4380-859B-336B1EE47DCE}" srcOrd="0" destOrd="0" presId="urn:microsoft.com/office/officeart/2005/8/layout/chevron2"/>
    <dgm:cxn modelId="{045466A0-9472-42D2-B77A-CD3C561A34B2}" type="presParOf" srcId="{0BDE02B0-D81D-4F70-878D-818DE3E25FBA}" destId="{7B71AEDA-66B6-468E-BB89-B66EAC088B32}" srcOrd="1" destOrd="0" presId="urn:microsoft.com/office/officeart/2005/8/layout/chevron2"/>
    <dgm:cxn modelId="{8E5C9543-23CF-412B-95C8-A1CBE8B16494}" type="presParOf" srcId="{3FA4BA63-61BC-4955-95BF-A415D773C9FB}" destId="{EAB1ACA0-99BB-4CF2-A960-709246341858}" srcOrd="1" destOrd="0" presId="urn:microsoft.com/office/officeart/2005/8/layout/chevron2"/>
    <dgm:cxn modelId="{9386A215-75D3-428E-A739-38D07256FA79}" type="presParOf" srcId="{3FA4BA63-61BC-4955-95BF-A415D773C9FB}" destId="{854FF9C0-4A41-4554-BD81-C8211D16BE54}" srcOrd="2" destOrd="0" presId="urn:microsoft.com/office/officeart/2005/8/layout/chevron2"/>
    <dgm:cxn modelId="{1FE0E22D-5F86-44EF-8207-2A3800F6D452}" type="presParOf" srcId="{854FF9C0-4A41-4554-BD81-C8211D16BE54}" destId="{F589345B-4391-44AC-B31C-940F05D8EF05}" srcOrd="0" destOrd="0" presId="urn:microsoft.com/office/officeart/2005/8/layout/chevron2"/>
    <dgm:cxn modelId="{270C8037-5EF5-4AB3-9BD6-AE997A78F4F1}" type="presParOf" srcId="{854FF9C0-4A41-4554-BD81-C8211D16BE54}" destId="{0302DA21-9BDA-4020-B3DE-082C78501982}" srcOrd="1" destOrd="0" presId="urn:microsoft.com/office/officeart/2005/8/layout/chevron2"/>
    <dgm:cxn modelId="{80FCAB70-9B2B-4F0F-9C4C-24D088DE4EC0}" type="presParOf" srcId="{3FA4BA63-61BC-4955-95BF-A415D773C9FB}" destId="{0ED1DD3C-D46B-4CBF-8FDD-46157C38BE1E}" srcOrd="3" destOrd="0" presId="urn:microsoft.com/office/officeart/2005/8/layout/chevron2"/>
    <dgm:cxn modelId="{6ABA3242-C227-4BC5-B68E-2F2BC05B3171}" type="presParOf" srcId="{3FA4BA63-61BC-4955-95BF-A415D773C9FB}" destId="{03F468FD-54C7-4A7E-9C87-E85E79D37A4F}" srcOrd="4" destOrd="0" presId="urn:microsoft.com/office/officeart/2005/8/layout/chevron2"/>
    <dgm:cxn modelId="{C35AFF76-09B3-4C73-9486-C92274FB59F9}" type="presParOf" srcId="{03F468FD-54C7-4A7E-9C87-E85E79D37A4F}" destId="{FD2D7C4B-1F28-4725-86B4-A14CF02342D4}" srcOrd="0" destOrd="0" presId="urn:microsoft.com/office/officeart/2005/8/layout/chevron2"/>
    <dgm:cxn modelId="{4A100993-2E59-4CEB-B235-20A6C72A99CB}" type="presParOf" srcId="{03F468FD-54C7-4A7E-9C87-E85E79D37A4F}" destId="{4748D5D9-3B14-4272-9E69-A2696B27529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ADA3CC-1BDD-4470-832E-13F5DFD87070}" type="doc">
      <dgm:prSet loTypeId="urn:microsoft.com/office/officeart/2005/8/layout/hierarchy4" loCatId="list" qsTypeId="urn:microsoft.com/office/officeart/2005/8/quickstyle/simple3" qsCatId="simple" csTypeId="urn:microsoft.com/office/officeart/2005/8/colors/accent2_2" csCatId="accent2" phldr="1"/>
      <dgm:spPr/>
      <dgm:t>
        <a:bodyPr/>
        <a:lstStyle/>
        <a:p>
          <a:endParaRPr lang="en-US"/>
        </a:p>
      </dgm:t>
    </dgm:pt>
    <dgm:pt modelId="{3B4C1A0E-7734-4108-83BF-2B7FA7B844FA}">
      <dgm:prSet phldrT="[Text]" custT="1"/>
      <dgm:spPr/>
      <dgm:t>
        <a:bodyPr/>
        <a:lstStyle/>
        <a:p>
          <a:r>
            <a:rPr lang="en-GB" sz="1600" dirty="0" smtClean="0"/>
            <a:t>Define </a:t>
          </a:r>
          <a:r>
            <a:rPr lang="en-GB" sz="1600" b="1" dirty="0" smtClean="0"/>
            <a:t>tectonic hazard + disaster </a:t>
          </a:r>
          <a:r>
            <a:rPr lang="en-GB" sz="1600" dirty="0" smtClean="0"/>
            <a:t>(crucial difference)</a:t>
          </a:r>
          <a:r>
            <a:rPr lang="en-GB" sz="1600" b="1" dirty="0" smtClean="0"/>
            <a:t> </a:t>
          </a:r>
          <a:r>
            <a:rPr lang="en-GB" sz="1600" dirty="0" smtClean="0"/>
            <a:t>– state some ‘killer’ facts (death tolls, trends). Consider what </a:t>
          </a:r>
          <a:r>
            <a:rPr lang="en-GB" sz="1600" b="1" dirty="0" smtClean="0"/>
            <a:t>impacts</a:t>
          </a:r>
          <a:r>
            <a:rPr lang="en-GB" sz="1600" dirty="0" smtClean="0"/>
            <a:t> might mean (soc/ eco/ pol etc)</a:t>
          </a:r>
          <a:endParaRPr lang="en-GB" sz="1600" b="1" dirty="0" smtClean="0"/>
        </a:p>
        <a:p>
          <a:r>
            <a:rPr lang="en-GB" sz="1600" dirty="0" smtClean="0"/>
            <a:t>Possibly a quote e.g. UNISDR</a:t>
          </a:r>
          <a:endParaRPr lang="en-US" sz="1600" dirty="0"/>
        </a:p>
      </dgm:t>
    </dgm:pt>
    <dgm:pt modelId="{A3CB7D3A-2582-433A-AB37-887963399F73}" type="parTrans" cxnId="{4584FF6B-852F-420E-BC0E-ED85EC562D09}">
      <dgm:prSet/>
      <dgm:spPr/>
      <dgm:t>
        <a:bodyPr/>
        <a:lstStyle/>
        <a:p>
          <a:endParaRPr lang="en-US" sz="1600"/>
        </a:p>
      </dgm:t>
    </dgm:pt>
    <dgm:pt modelId="{FD25B1AE-F033-4413-B688-DCD4DF68D6B5}" type="sibTrans" cxnId="{4584FF6B-852F-420E-BC0E-ED85EC562D09}">
      <dgm:prSet/>
      <dgm:spPr/>
      <dgm:t>
        <a:bodyPr/>
        <a:lstStyle/>
        <a:p>
          <a:endParaRPr lang="en-US" sz="1600"/>
        </a:p>
      </dgm:t>
    </dgm:pt>
    <dgm:pt modelId="{90883CA9-DFBD-4060-8BFC-2B67FBBA4F36}">
      <dgm:prSet phldrT="[Text]" custT="1"/>
      <dgm:spPr/>
      <dgm:t>
        <a:bodyPr/>
        <a:lstStyle/>
        <a:p>
          <a:endParaRPr lang="en-GB" sz="1600" dirty="0" smtClean="0"/>
        </a:p>
        <a:p>
          <a:r>
            <a:rPr lang="en-GB" sz="1600" dirty="0" smtClean="0"/>
            <a:t>Need to decide on a </a:t>
          </a:r>
          <a:r>
            <a:rPr lang="en-GB" sz="1600" b="1" dirty="0" smtClean="0"/>
            <a:t>timescale </a:t>
          </a:r>
          <a:r>
            <a:rPr lang="en-GB" sz="1600" dirty="0" smtClean="0"/>
            <a:t>(s), so what’s it going to be? </a:t>
          </a:r>
        </a:p>
        <a:p>
          <a:r>
            <a:rPr lang="en-GB" sz="1600" dirty="0" smtClean="0"/>
            <a:t>Focus on some </a:t>
          </a:r>
          <a:r>
            <a:rPr lang="en-GB" sz="1600" b="1" dirty="0" smtClean="0"/>
            <a:t>criteria</a:t>
          </a:r>
          <a:r>
            <a:rPr lang="en-GB" sz="1600" dirty="0" smtClean="0"/>
            <a:t> to make a judgment i.e. decide how to measure impacts</a:t>
          </a:r>
        </a:p>
        <a:p>
          <a:r>
            <a:rPr lang="en-GB" sz="1600" dirty="0" smtClean="0"/>
            <a:t>Concepts / models introduced (and drawn?)</a:t>
          </a:r>
        </a:p>
        <a:p>
          <a:endParaRPr lang="en-US" sz="1600" dirty="0"/>
        </a:p>
      </dgm:t>
    </dgm:pt>
    <dgm:pt modelId="{B6AD1127-9A16-499A-84CB-245E33ADC7BF}" type="parTrans" cxnId="{E1C3E972-8074-4B58-868B-3B48A01ED8C1}">
      <dgm:prSet/>
      <dgm:spPr/>
      <dgm:t>
        <a:bodyPr/>
        <a:lstStyle/>
        <a:p>
          <a:endParaRPr lang="en-US" sz="1600"/>
        </a:p>
      </dgm:t>
    </dgm:pt>
    <dgm:pt modelId="{C42DFB08-5A09-41F3-B0EF-EF33AF3A08EA}" type="sibTrans" cxnId="{E1C3E972-8074-4B58-868B-3B48A01ED8C1}">
      <dgm:prSet/>
      <dgm:spPr/>
      <dgm:t>
        <a:bodyPr/>
        <a:lstStyle/>
        <a:p>
          <a:endParaRPr lang="en-US" sz="1600"/>
        </a:p>
      </dgm:t>
    </dgm:pt>
    <dgm:pt modelId="{2FA8C2D5-8ECE-4D54-B8BE-0FD1B3D7E692}">
      <dgm:prSet phldrT="[Text]" custT="1"/>
      <dgm:spPr/>
      <dgm:t>
        <a:bodyPr/>
        <a:lstStyle/>
        <a:p>
          <a:r>
            <a:rPr lang="en-GB" sz="1600" dirty="0" smtClean="0"/>
            <a:t>Where is the report going? What’s the </a:t>
          </a:r>
          <a:r>
            <a:rPr lang="en-GB" sz="1600" b="1" dirty="0" smtClean="0"/>
            <a:t>thrust of the argument </a:t>
          </a:r>
          <a:r>
            <a:rPr lang="en-GB" sz="1600" dirty="0" smtClean="0"/>
            <a:t>going to be?</a:t>
          </a:r>
        </a:p>
        <a:p>
          <a:r>
            <a:rPr lang="en-GB" sz="1600" b="1" dirty="0" smtClean="0"/>
            <a:t>Structure</a:t>
          </a:r>
          <a:r>
            <a:rPr lang="en-GB" sz="1600" dirty="0" smtClean="0"/>
            <a:t> of the evidence to be presented?</a:t>
          </a:r>
        </a:p>
        <a:p>
          <a:r>
            <a:rPr lang="en-GB" sz="1600" dirty="0" smtClean="0"/>
            <a:t>Case studies and examples – why chosen? </a:t>
          </a:r>
        </a:p>
      </dgm:t>
    </dgm:pt>
    <dgm:pt modelId="{4F5BAA43-9DD8-430D-9F3E-95BAEEAFCA63}" type="parTrans" cxnId="{F81B24D2-2005-403B-B622-FB0FDFE830A8}">
      <dgm:prSet/>
      <dgm:spPr/>
      <dgm:t>
        <a:bodyPr/>
        <a:lstStyle/>
        <a:p>
          <a:endParaRPr lang="en-US" sz="1600"/>
        </a:p>
      </dgm:t>
    </dgm:pt>
    <dgm:pt modelId="{E9F8F2C2-F554-4BC3-B2D1-BB798FB9AE1D}" type="sibTrans" cxnId="{F81B24D2-2005-403B-B622-FB0FDFE830A8}">
      <dgm:prSet/>
      <dgm:spPr/>
      <dgm:t>
        <a:bodyPr/>
        <a:lstStyle/>
        <a:p>
          <a:endParaRPr lang="en-US" sz="1600"/>
        </a:p>
      </dgm:t>
    </dgm:pt>
    <dgm:pt modelId="{A363911C-8D62-4D0A-8815-99DE99A7AE7B}" type="pres">
      <dgm:prSet presAssocID="{75ADA3CC-1BDD-4470-832E-13F5DFD87070}" presName="Name0" presStyleCnt="0">
        <dgm:presLayoutVars>
          <dgm:chPref val="1"/>
          <dgm:dir/>
          <dgm:animOne val="branch"/>
          <dgm:animLvl val="lvl"/>
          <dgm:resizeHandles/>
        </dgm:presLayoutVars>
      </dgm:prSet>
      <dgm:spPr/>
      <dgm:t>
        <a:bodyPr/>
        <a:lstStyle/>
        <a:p>
          <a:endParaRPr lang="en-US"/>
        </a:p>
      </dgm:t>
    </dgm:pt>
    <dgm:pt modelId="{6620E5DB-8ADE-456F-ADE3-5A700D556F56}" type="pres">
      <dgm:prSet presAssocID="{3B4C1A0E-7734-4108-83BF-2B7FA7B844FA}" presName="vertOne" presStyleCnt="0"/>
      <dgm:spPr/>
      <dgm:t>
        <a:bodyPr/>
        <a:lstStyle/>
        <a:p>
          <a:endParaRPr lang="en-US"/>
        </a:p>
      </dgm:t>
    </dgm:pt>
    <dgm:pt modelId="{678EDA22-293D-44C7-816D-2801D55C0264}" type="pres">
      <dgm:prSet presAssocID="{3B4C1A0E-7734-4108-83BF-2B7FA7B844FA}" presName="txOne" presStyleLbl="node0" presStyleIdx="0" presStyleCnt="1">
        <dgm:presLayoutVars>
          <dgm:chPref val="3"/>
        </dgm:presLayoutVars>
      </dgm:prSet>
      <dgm:spPr/>
      <dgm:t>
        <a:bodyPr/>
        <a:lstStyle/>
        <a:p>
          <a:endParaRPr lang="en-US"/>
        </a:p>
      </dgm:t>
    </dgm:pt>
    <dgm:pt modelId="{62DFD580-BB11-4290-AC44-157AD60A1BBF}" type="pres">
      <dgm:prSet presAssocID="{3B4C1A0E-7734-4108-83BF-2B7FA7B844FA}" presName="parTransOne" presStyleCnt="0"/>
      <dgm:spPr/>
      <dgm:t>
        <a:bodyPr/>
        <a:lstStyle/>
        <a:p>
          <a:endParaRPr lang="en-US"/>
        </a:p>
      </dgm:t>
    </dgm:pt>
    <dgm:pt modelId="{4357C6A7-3BEE-4A16-AE1C-7F7357A38774}" type="pres">
      <dgm:prSet presAssocID="{3B4C1A0E-7734-4108-83BF-2B7FA7B844FA}" presName="horzOne" presStyleCnt="0"/>
      <dgm:spPr/>
      <dgm:t>
        <a:bodyPr/>
        <a:lstStyle/>
        <a:p>
          <a:endParaRPr lang="en-US"/>
        </a:p>
      </dgm:t>
    </dgm:pt>
    <dgm:pt modelId="{A53CD86B-81E6-49C7-90CC-C21DFFC7BA0A}" type="pres">
      <dgm:prSet presAssocID="{90883CA9-DFBD-4060-8BFC-2B67FBBA4F36}" presName="vertTwo" presStyleCnt="0"/>
      <dgm:spPr/>
      <dgm:t>
        <a:bodyPr/>
        <a:lstStyle/>
        <a:p>
          <a:endParaRPr lang="en-US"/>
        </a:p>
      </dgm:t>
    </dgm:pt>
    <dgm:pt modelId="{FE696319-EC74-4BF6-AD72-06AB7F42B53F}" type="pres">
      <dgm:prSet presAssocID="{90883CA9-DFBD-4060-8BFC-2B67FBBA4F36}" presName="txTwo" presStyleLbl="node2" presStyleIdx="0" presStyleCnt="1">
        <dgm:presLayoutVars>
          <dgm:chPref val="3"/>
        </dgm:presLayoutVars>
      </dgm:prSet>
      <dgm:spPr/>
      <dgm:t>
        <a:bodyPr/>
        <a:lstStyle/>
        <a:p>
          <a:endParaRPr lang="en-US"/>
        </a:p>
      </dgm:t>
    </dgm:pt>
    <dgm:pt modelId="{31B85162-70CE-48FF-BCE0-ADB756C61070}" type="pres">
      <dgm:prSet presAssocID="{90883CA9-DFBD-4060-8BFC-2B67FBBA4F36}" presName="parTransTwo" presStyleCnt="0"/>
      <dgm:spPr/>
      <dgm:t>
        <a:bodyPr/>
        <a:lstStyle/>
        <a:p>
          <a:endParaRPr lang="en-US"/>
        </a:p>
      </dgm:t>
    </dgm:pt>
    <dgm:pt modelId="{AB1562FF-6177-4D3E-B191-44E3B7064B3A}" type="pres">
      <dgm:prSet presAssocID="{90883CA9-DFBD-4060-8BFC-2B67FBBA4F36}" presName="horzTwo" presStyleCnt="0"/>
      <dgm:spPr/>
      <dgm:t>
        <a:bodyPr/>
        <a:lstStyle/>
        <a:p>
          <a:endParaRPr lang="en-US"/>
        </a:p>
      </dgm:t>
    </dgm:pt>
    <dgm:pt modelId="{AFE894F9-9570-430E-884E-C0F7459989FF}" type="pres">
      <dgm:prSet presAssocID="{2FA8C2D5-8ECE-4D54-B8BE-0FD1B3D7E692}" presName="vertThree" presStyleCnt="0"/>
      <dgm:spPr/>
      <dgm:t>
        <a:bodyPr/>
        <a:lstStyle/>
        <a:p>
          <a:endParaRPr lang="en-US"/>
        </a:p>
      </dgm:t>
    </dgm:pt>
    <dgm:pt modelId="{37A7D084-B0A3-4D7B-BFA9-1AB0BA615634}" type="pres">
      <dgm:prSet presAssocID="{2FA8C2D5-8ECE-4D54-B8BE-0FD1B3D7E692}" presName="txThree" presStyleLbl="node3" presStyleIdx="0" presStyleCnt="1">
        <dgm:presLayoutVars>
          <dgm:chPref val="3"/>
        </dgm:presLayoutVars>
      </dgm:prSet>
      <dgm:spPr/>
      <dgm:t>
        <a:bodyPr/>
        <a:lstStyle/>
        <a:p>
          <a:endParaRPr lang="en-US"/>
        </a:p>
      </dgm:t>
    </dgm:pt>
    <dgm:pt modelId="{3A6D7DDF-3D90-4EE7-BB4F-2E398BE7E71C}" type="pres">
      <dgm:prSet presAssocID="{2FA8C2D5-8ECE-4D54-B8BE-0FD1B3D7E692}" presName="horzThree" presStyleCnt="0"/>
      <dgm:spPr/>
      <dgm:t>
        <a:bodyPr/>
        <a:lstStyle/>
        <a:p>
          <a:endParaRPr lang="en-US"/>
        </a:p>
      </dgm:t>
    </dgm:pt>
  </dgm:ptLst>
  <dgm:cxnLst>
    <dgm:cxn modelId="{79D655C4-06EF-4EA8-882C-33DA2D37A8AC}" type="presOf" srcId="{90883CA9-DFBD-4060-8BFC-2B67FBBA4F36}" destId="{FE696319-EC74-4BF6-AD72-06AB7F42B53F}" srcOrd="0" destOrd="0" presId="urn:microsoft.com/office/officeart/2005/8/layout/hierarchy4"/>
    <dgm:cxn modelId="{4584FF6B-852F-420E-BC0E-ED85EC562D09}" srcId="{75ADA3CC-1BDD-4470-832E-13F5DFD87070}" destId="{3B4C1A0E-7734-4108-83BF-2B7FA7B844FA}" srcOrd="0" destOrd="0" parTransId="{A3CB7D3A-2582-433A-AB37-887963399F73}" sibTransId="{FD25B1AE-F033-4413-B688-DCD4DF68D6B5}"/>
    <dgm:cxn modelId="{E1C3E972-8074-4B58-868B-3B48A01ED8C1}" srcId="{3B4C1A0E-7734-4108-83BF-2B7FA7B844FA}" destId="{90883CA9-DFBD-4060-8BFC-2B67FBBA4F36}" srcOrd="0" destOrd="0" parTransId="{B6AD1127-9A16-499A-84CB-245E33ADC7BF}" sibTransId="{C42DFB08-5A09-41F3-B0EF-EF33AF3A08EA}"/>
    <dgm:cxn modelId="{F81B24D2-2005-403B-B622-FB0FDFE830A8}" srcId="{90883CA9-DFBD-4060-8BFC-2B67FBBA4F36}" destId="{2FA8C2D5-8ECE-4D54-B8BE-0FD1B3D7E692}" srcOrd="0" destOrd="0" parTransId="{4F5BAA43-9DD8-430D-9F3E-95BAEEAFCA63}" sibTransId="{E9F8F2C2-F554-4BC3-B2D1-BB798FB9AE1D}"/>
    <dgm:cxn modelId="{13BB452E-E63D-4560-8F3F-0C229FB84C60}" type="presOf" srcId="{2FA8C2D5-8ECE-4D54-B8BE-0FD1B3D7E692}" destId="{37A7D084-B0A3-4D7B-BFA9-1AB0BA615634}" srcOrd="0" destOrd="0" presId="urn:microsoft.com/office/officeart/2005/8/layout/hierarchy4"/>
    <dgm:cxn modelId="{73D21343-D57D-476B-97B5-FEB2D47B1851}" type="presOf" srcId="{3B4C1A0E-7734-4108-83BF-2B7FA7B844FA}" destId="{678EDA22-293D-44C7-816D-2801D55C0264}" srcOrd="0" destOrd="0" presId="urn:microsoft.com/office/officeart/2005/8/layout/hierarchy4"/>
    <dgm:cxn modelId="{0D56D460-7C73-4B47-BAE4-426C282A2652}" type="presOf" srcId="{75ADA3CC-1BDD-4470-832E-13F5DFD87070}" destId="{A363911C-8D62-4D0A-8815-99DE99A7AE7B}" srcOrd="0" destOrd="0" presId="urn:microsoft.com/office/officeart/2005/8/layout/hierarchy4"/>
    <dgm:cxn modelId="{7194E8AC-1789-40A5-8379-C057950A147B}" type="presParOf" srcId="{A363911C-8D62-4D0A-8815-99DE99A7AE7B}" destId="{6620E5DB-8ADE-456F-ADE3-5A700D556F56}" srcOrd="0" destOrd="0" presId="urn:microsoft.com/office/officeart/2005/8/layout/hierarchy4"/>
    <dgm:cxn modelId="{232F5B0C-6220-4CAB-A2D2-33A32630B699}" type="presParOf" srcId="{6620E5DB-8ADE-456F-ADE3-5A700D556F56}" destId="{678EDA22-293D-44C7-816D-2801D55C0264}" srcOrd="0" destOrd="0" presId="urn:microsoft.com/office/officeart/2005/8/layout/hierarchy4"/>
    <dgm:cxn modelId="{9DBC167E-F6C3-4B86-B92B-F8C456DE76EF}" type="presParOf" srcId="{6620E5DB-8ADE-456F-ADE3-5A700D556F56}" destId="{62DFD580-BB11-4290-AC44-157AD60A1BBF}" srcOrd="1" destOrd="0" presId="urn:microsoft.com/office/officeart/2005/8/layout/hierarchy4"/>
    <dgm:cxn modelId="{1D0C8EE6-EAEE-4CC0-A5A5-96C4451B113F}" type="presParOf" srcId="{6620E5DB-8ADE-456F-ADE3-5A700D556F56}" destId="{4357C6A7-3BEE-4A16-AE1C-7F7357A38774}" srcOrd="2" destOrd="0" presId="urn:microsoft.com/office/officeart/2005/8/layout/hierarchy4"/>
    <dgm:cxn modelId="{172EA472-35BE-432C-B2B0-3F59481F695A}" type="presParOf" srcId="{4357C6A7-3BEE-4A16-AE1C-7F7357A38774}" destId="{A53CD86B-81E6-49C7-90CC-C21DFFC7BA0A}" srcOrd="0" destOrd="0" presId="urn:microsoft.com/office/officeart/2005/8/layout/hierarchy4"/>
    <dgm:cxn modelId="{D7F7A547-7E43-40BA-BCA7-B09585163FCC}" type="presParOf" srcId="{A53CD86B-81E6-49C7-90CC-C21DFFC7BA0A}" destId="{FE696319-EC74-4BF6-AD72-06AB7F42B53F}" srcOrd="0" destOrd="0" presId="urn:microsoft.com/office/officeart/2005/8/layout/hierarchy4"/>
    <dgm:cxn modelId="{4C8E4421-E5D2-4CA0-9EBD-B3EBC3A77C74}" type="presParOf" srcId="{A53CD86B-81E6-49C7-90CC-C21DFFC7BA0A}" destId="{31B85162-70CE-48FF-BCE0-ADB756C61070}" srcOrd="1" destOrd="0" presId="urn:microsoft.com/office/officeart/2005/8/layout/hierarchy4"/>
    <dgm:cxn modelId="{5A46876E-A84A-43AE-94DF-A9202610306F}" type="presParOf" srcId="{A53CD86B-81E6-49C7-90CC-C21DFFC7BA0A}" destId="{AB1562FF-6177-4D3E-B191-44E3B7064B3A}" srcOrd="2" destOrd="0" presId="urn:microsoft.com/office/officeart/2005/8/layout/hierarchy4"/>
    <dgm:cxn modelId="{7B477DE6-728D-4102-AE8D-89649A51A127}" type="presParOf" srcId="{AB1562FF-6177-4D3E-B191-44E3B7064B3A}" destId="{AFE894F9-9570-430E-884E-C0F7459989FF}" srcOrd="0" destOrd="0" presId="urn:microsoft.com/office/officeart/2005/8/layout/hierarchy4"/>
    <dgm:cxn modelId="{385BD584-957C-4A5C-AFFC-599C60986B76}" type="presParOf" srcId="{AFE894F9-9570-430E-884E-C0F7459989FF}" destId="{37A7D084-B0A3-4D7B-BFA9-1AB0BA615634}" srcOrd="0" destOrd="0" presId="urn:microsoft.com/office/officeart/2005/8/layout/hierarchy4"/>
    <dgm:cxn modelId="{348EBFDF-1BBA-43BE-B255-A9E0FE71DC48}" type="presParOf" srcId="{AFE894F9-9570-430E-884E-C0F7459989FF}" destId="{3A6D7DDF-3D90-4EE7-BB4F-2E398BE7E71C}"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7B184D-4993-4246-B8C7-22D811AA5785}" type="datetimeFigureOut">
              <a:rPr lang="en-GB" smtClean="0"/>
              <a:t>01/12/2014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66CAAD-8051-462A-AFBA-8BCA99BA59F9}" type="slidenum">
              <a:rPr lang="en-GB" smtClean="0"/>
              <a:t>‹#›</a:t>
            </a:fld>
            <a:endParaRPr lang="en-GB"/>
          </a:p>
        </p:txBody>
      </p:sp>
    </p:spTree>
    <p:extLst>
      <p:ext uri="{BB962C8B-B14F-4D97-AF65-F5344CB8AC3E}">
        <p14:creationId xmlns:p14="http://schemas.microsoft.com/office/powerpoint/2010/main" val="10152133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C28C2D-949D-4241-9F6D-61D5DBB79A1E}" type="datetimeFigureOut">
              <a:rPr lang="en-GB" smtClean="0"/>
              <a:pPr/>
              <a:t>01/12/2014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E824B-5748-4268-91FB-6E7DD6384C8C}" type="slidenum">
              <a:rPr lang="en-GB" smtClean="0"/>
              <a:pPr/>
              <a:t>‹#›</a:t>
            </a:fld>
            <a:endParaRPr lang="en-GB" dirty="0"/>
          </a:p>
        </p:txBody>
      </p:sp>
    </p:spTree>
    <p:extLst>
      <p:ext uri="{BB962C8B-B14F-4D97-AF65-F5344CB8AC3E}">
        <p14:creationId xmlns:p14="http://schemas.microsoft.com/office/powerpoint/2010/main" val="201042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2E824B-5748-4268-91FB-6E7DD6384C8C}" type="slidenum">
              <a:rPr lang="en-GB" smtClean="0"/>
              <a:pPr/>
              <a:t>1</a:t>
            </a:fld>
            <a:endParaRPr lang="en-GB" dirty="0"/>
          </a:p>
        </p:txBody>
      </p:sp>
    </p:spTree>
    <p:extLst>
      <p:ext uri="{BB962C8B-B14F-4D97-AF65-F5344CB8AC3E}">
        <p14:creationId xmlns:p14="http://schemas.microsoft.com/office/powerpoint/2010/main" val="647801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17</a:t>
            </a:fld>
            <a:endParaRPr lang="en-US" dirty="0"/>
          </a:p>
        </p:txBody>
      </p:sp>
    </p:spTree>
    <p:extLst>
      <p:ext uri="{BB962C8B-B14F-4D97-AF65-F5344CB8AC3E}">
        <p14:creationId xmlns:p14="http://schemas.microsoft.com/office/powerpoint/2010/main" val="2959392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18</a:t>
            </a:fld>
            <a:endParaRPr lang="en-US" dirty="0"/>
          </a:p>
        </p:txBody>
      </p:sp>
    </p:spTree>
    <p:extLst>
      <p:ext uri="{BB962C8B-B14F-4D97-AF65-F5344CB8AC3E}">
        <p14:creationId xmlns:p14="http://schemas.microsoft.com/office/powerpoint/2010/main" val="2073576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19</a:t>
            </a:fld>
            <a:endParaRPr lang="en-US" dirty="0"/>
          </a:p>
        </p:txBody>
      </p:sp>
    </p:spTree>
    <p:extLst>
      <p:ext uri="{BB962C8B-B14F-4D97-AF65-F5344CB8AC3E}">
        <p14:creationId xmlns:p14="http://schemas.microsoft.com/office/powerpoint/2010/main" val="3008194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20</a:t>
            </a:fld>
            <a:endParaRPr lang="en-US" dirty="0"/>
          </a:p>
        </p:txBody>
      </p:sp>
    </p:spTree>
    <p:extLst>
      <p:ext uri="{BB962C8B-B14F-4D97-AF65-F5344CB8AC3E}">
        <p14:creationId xmlns:p14="http://schemas.microsoft.com/office/powerpoint/2010/main" val="790530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21</a:t>
            </a:fld>
            <a:endParaRPr lang="en-US" dirty="0"/>
          </a:p>
        </p:txBody>
      </p:sp>
    </p:spTree>
    <p:extLst>
      <p:ext uri="{BB962C8B-B14F-4D97-AF65-F5344CB8AC3E}">
        <p14:creationId xmlns:p14="http://schemas.microsoft.com/office/powerpoint/2010/main" val="3686305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22</a:t>
            </a:fld>
            <a:endParaRPr lang="en-US" dirty="0"/>
          </a:p>
        </p:txBody>
      </p:sp>
    </p:spTree>
    <p:extLst>
      <p:ext uri="{BB962C8B-B14F-4D97-AF65-F5344CB8AC3E}">
        <p14:creationId xmlns:p14="http://schemas.microsoft.com/office/powerpoint/2010/main" val="1796076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23</a:t>
            </a:fld>
            <a:endParaRPr lang="en-US" dirty="0"/>
          </a:p>
        </p:txBody>
      </p:sp>
    </p:spTree>
    <p:extLst>
      <p:ext uri="{BB962C8B-B14F-4D97-AF65-F5344CB8AC3E}">
        <p14:creationId xmlns:p14="http://schemas.microsoft.com/office/powerpoint/2010/main" val="1864508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24</a:t>
            </a:fld>
            <a:endParaRPr lang="en-US" dirty="0"/>
          </a:p>
        </p:txBody>
      </p:sp>
    </p:spTree>
    <p:extLst>
      <p:ext uri="{BB962C8B-B14F-4D97-AF65-F5344CB8AC3E}">
        <p14:creationId xmlns:p14="http://schemas.microsoft.com/office/powerpoint/2010/main" val="39695845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2E824B-5748-4268-91FB-6E7DD6384C8C}" type="slidenum">
              <a:rPr lang="en-GB" smtClean="0"/>
              <a:pPr/>
              <a:t>26</a:t>
            </a:fld>
            <a:endParaRPr lang="en-GB" dirty="0"/>
          </a:p>
        </p:txBody>
      </p:sp>
    </p:spTree>
    <p:extLst>
      <p:ext uri="{BB962C8B-B14F-4D97-AF65-F5344CB8AC3E}">
        <p14:creationId xmlns:p14="http://schemas.microsoft.com/office/powerpoint/2010/main" val="38819692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28</a:t>
            </a:fld>
            <a:endParaRPr lang="en-US" dirty="0"/>
          </a:p>
        </p:txBody>
      </p:sp>
    </p:spTree>
    <p:extLst>
      <p:ext uri="{BB962C8B-B14F-4D97-AF65-F5344CB8AC3E}">
        <p14:creationId xmlns:p14="http://schemas.microsoft.com/office/powerpoint/2010/main" val="224565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2E824B-5748-4268-91FB-6E7DD6384C8C}" type="slidenum">
              <a:rPr lang="en-GB" smtClean="0"/>
              <a:pPr/>
              <a:t>2</a:t>
            </a:fld>
            <a:endParaRPr lang="en-GB" dirty="0"/>
          </a:p>
        </p:txBody>
      </p:sp>
    </p:spTree>
    <p:extLst>
      <p:ext uri="{BB962C8B-B14F-4D97-AF65-F5344CB8AC3E}">
        <p14:creationId xmlns:p14="http://schemas.microsoft.com/office/powerpoint/2010/main" val="28468792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29</a:t>
            </a:fld>
            <a:endParaRPr lang="en-US" dirty="0"/>
          </a:p>
        </p:txBody>
      </p:sp>
    </p:spTree>
    <p:extLst>
      <p:ext uri="{BB962C8B-B14F-4D97-AF65-F5344CB8AC3E}">
        <p14:creationId xmlns:p14="http://schemas.microsoft.com/office/powerpoint/2010/main" val="15073083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30</a:t>
            </a:fld>
            <a:endParaRPr lang="en-US" dirty="0"/>
          </a:p>
        </p:txBody>
      </p:sp>
    </p:spTree>
    <p:extLst>
      <p:ext uri="{BB962C8B-B14F-4D97-AF65-F5344CB8AC3E}">
        <p14:creationId xmlns:p14="http://schemas.microsoft.com/office/powerpoint/2010/main" val="3384876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31</a:t>
            </a:fld>
            <a:endParaRPr lang="en-US" dirty="0"/>
          </a:p>
        </p:txBody>
      </p:sp>
    </p:spTree>
    <p:extLst>
      <p:ext uri="{BB962C8B-B14F-4D97-AF65-F5344CB8AC3E}">
        <p14:creationId xmlns:p14="http://schemas.microsoft.com/office/powerpoint/2010/main" val="36418509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32</a:t>
            </a:fld>
            <a:endParaRPr lang="en-US" dirty="0"/>
          </a:p>
        </p:txBody>
      </p:sp>
    </p:spTree>
    <p:extLst>
      <p:ext uri="{BB962C8B-B14F-4D97-AF65-F5344CB8AC3E}">
        <p14:creationId xmlns:p14="http://schemas.microsoft.com/office/powerpoint/2010/main" val="37778329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2E824B-5748-4268-91FB-6E7DD6384C8C}" type="slidenum">
              <a:rPr lang="en-GB" smtClean="0"/>
              <a:pPr/>
              <a:t>33</a:t>
            </a:fld>
            <a:endParaRPr lang="en-GB" dirty="0"/>
          </a:p>
        </p:txBody>
      </p:sp>
    </p:spTree>
    <p:extLst>
      <p:ext uri="{BB962C8B-B14F-4D97-AF65-F5344CB8AC3E}">
        <p14:creationId xmlns:p14="http://schemas.microsoft.com/office/powerpoint/2010/main" val="2647623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2E824B-5748-4268-91FB-6E7DD6384C8C}" type="slidenum">
              <a:rPr lang="en-GB" smtClean="0"/>
              <a:pPr/>
              <a:t>34</a:t>
            </a:fld>
            <a:endParaRPr lang="en-GB" dirty="0"/>
          </a:p>
        </p:txBody>
      </p:sp>
    </p:spTree>
    <p:extLst>
      <p:ext uri="{BB962C8B-B14F-4D97-AF65-F5344CB8AC3E}">
        <p14:creationId xmlns:p14="http://schemas.microsoft.com/office/powerpoint/2010/main" val="6846860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2E824B-5748-4268-91FB-6E7DD6384C8C}" type="slidenum">
              <a:rPr lang="en-GB" smtClean="0"/>
              <a:pPr/>
              <a:t>37</a:t>
            </a:fld>
            <a:endParaRPr lang="en-GB" dirty="0"/>
          </a:p>
        </p:txBody>
      </p:sp>
    </p:spTree>
    <p:extLst>
      <p:ext uri="{BB962C8B-B14F-4D97-AF65-F5344CB8AC3E}">
        <p14:creationId xmlns:p14="http://schemas.microsoft.com/office/powerpoint/2010/main" val="2479182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2E824B-5748-4268-91FB-6E7DD6384C8C}" type="slidenum">
              <a:rPr lang="en-GB" smtClean="0"/>
              <a:pPr/>
              <a:t>39</a:t>
            </a:fld>
            <a:endParaRPr lang="en-GB" dirty="0"/>
          </a:p>
        </p:txBody>
      </p:sp>
    </p:spTree>
    <p:extLst>
      <p:ext uri="{BB962C8B-B14F-4D97-AF65-F5344CB8AC3E}">
        <p14:creationId xmlns:p14="http://schemas.microsoft.com/office/powerpoint/2010/main" val="710101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2E824B-5748-4268-91FB-6E7DD6384C8C}" type="slidenum">
              <a:rPr lang="en-GB" smtClean="0"/>
              <a:pPr/>
              <a:t>3</a:t>
            </a:fld>
            <a:endParaRPr lang="en-GB" dirty="0"/>
          </a:p>
        </p:txBody>
      </p:sp>
    </p:spTree>
    <p:extLst>
      <p:ext uri="{BB962C8B-B14F-4D97-AF65-F5344CB8AC3E}">
        <p14:creationId xmlns:p14="http://schemas.microsoft.com/office/powerpoint/2010/main" val="3905257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dirty="0" smtClean="0"/>
          </a:p>
        </p:txBody>
      </p:sp>
      <p:sp>
        <p:nvSpPr>
          <p:cNvPr id="95236" name="Slide Number Placeholder 3"/>
          <p:cNvSpPr>
            <a:spLocks noGrp="1"/>
          </p:cNvSpPr>
          <p:nvPr>
            <p:ph type="sldNum" sz="quarter" idx="5"/>
          </p:nvPr>
        </p:nvSpPr>
        <p:spPr>
          <a:noFill/>
        </p:spPr>
        <p:txBody>
          <a:bodyPr/>
          <a:lstStyle/>
          <a:p>
            <a:fld id="{4A95B2D3-4756-4456-960D-70066D5C403D}" type="slidenum">
              <a:rPr lang="en-GB" smtClean="0"/>
              <a:pPr/>
              <a:t>4</a:t>
            </a:fld>
            <a:endParaRPr lang="en-GB" dirty="0" smtClean="0"/>
          </a:p>
        </p:txBody>
      </p:sp>
    </p:spTree>
    <p:extLst>
      <p:ext uri="{BB962C8B-B14F-4D97-AF65-F5344CB8AC3E}">
        <p14:creationId xmlns:p14="http://schemas.microsoft.com/office/powerpoint/2010/main" val="2633570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11</a:t>
            </a:fld>
            <a:endParaRPr lang="en-US" dirty="0"/>
          </a:p>
        </p:txBody>
      </p:sp>
    </p:spTree>
    <p:extLst>
      <p:ext uri="{BB962C8B-B14F-4D97-AF65-F5344CB8AC3E}">
        <p14:creationId xmlns:p14="http://schemas.microsoft.com/office/powerpoint/2010/main" val="4115718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2E824B-5748-4268-91FB-6E7DD6384C8C}" type="slidenum">
              <a:rPr lang="en-GB" smtClean="0"/>
              <a:pPr/>
              <a:t>12</a:t>
            </a:fld>
            <a:endParaRPr lang="en-GB" dirty="0"/>
          </a:p>
        </p:txBody>
      </p:sp>
    </p:spTree>
    <p:extLst>
      <p:ext uri="{BB962C8B-B14F-4D97-AF65-F5344CB8AC3E}">
        <p14:creationId xmlns:p14="http://schemas.microsoft.com/office/powerpoint/2010/main" val="689598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B3FA041-0DA8-4A1A-ADF2-591E3AA4E4C4}" type="slidenum">
              <a:rPr lang="en-US" smtClean="0"/>
              <a:pPr>
                <a:defRPr/>
              </a:pPr>
              <a:t>13</a:t>
            </a:fld>
            <a:endParaRPr lang="en-US" dirty="0"/>
          </a:p>
        </p:txBody>
      </p:sp>
    </p:spTree>
    <p:extLst>
      <p:ext uri="{BB962C8B-B14F-4D97-AF65-F5344CB8AC3E}">
        <p14:creationId xmlns:p14="http://schemas.microsoft.com/office/powerpoint/2010/main" val="2862466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2E824B-5748-4268-91FB-6E7DD6384C8C}" type="slidenum">
              <a:rPr lang="en-GB" smtClean="0"/>
              <a:pPr/>
              <a:t>14</a:t>
            </a:fld>
            <a:endParaRPr lang="en-GB" dirty="0"/>
          </a:p>
        </p:txBody>
      </p:sp>
    </p:spTree>
    <p:extLst>
      <p:ext uri="{BB962C8B-B14F-4D97-AF65-F5344CB8AC3E}">
        <p14:creationId xmlns:p14="http://schemas.microsoft.com/office/powerpoint/2010/main" val="3883574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2E824B-5748-4268-91FB-6E7DD6384C8C}" type="slidenum">
              <a:rPr lang="en-GB" smtClean="0"/>
              <a:pPr/>
              <a:t>15</a:t>
            </a:fld>
            <a:endParaRPr lang="en-GB" dirty="0"/>
          </a:p>
        </p:txBody>
      </p:sp>
    </p:spTree>
    <p:extLst>
      <p:ext uri="{BB962C8B-B14F-4D97-AF65-F5344CB8AC3E}">
        <p14:creationId xmlns:p14="http://schemas.microsoft.com/office/powerpoint/2010/main" val="2413300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97326DA0-C4E1-4FA8-92A6-727B56131221}"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C9425E83-7A2E-487E-851F-7CD2DA184B6D}"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6250"/>
            <a:ext cx="2057400" cy="56769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76250"/>
            <a:ext cx="6019800" cy="5676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37463F38-F72F-4B58-8151-14425DC9265C}"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BCB32C8B-4140-491B-ACF6-94F2C517BF4D}"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63514175-667D-4500-9D47-818933328428}"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92088"/>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271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271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E28EE1F9-B513-4A24-B7FA-8F4263FDA43D}"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dirty="0"/>
          </a:p>
        </p:txBody>
      </p:sp>
      <p:sp>
        <p:nvSpPr>
          <p:cNvPr id="4" name="Footer Placeholder 3"/>
          <p:cNvSpPr>
            <a:spLocks noGrp="1"/>
          </p:cNvSpPr>
          <p:nvPr>
            <p:ph type="ftr" sz="quarter" idx="11"/>
          </p:nvPr>
        </p:nvSpPr>
        <p:spPr/>
        <p:txBody>
          <a:bodyPr/>
          <a:lstStyle>
            <a:lvl1pPr>
              <a:defRPr/>
            </a:lvl1pPr>
          </a:lstStyle>
          <a:p>
            <a:endParaRPr lang="en-GB" dirty="0"/>
          </a:p>
        </p:txBody>
      </p:sp>
      <p:sp>
        <p:nvSpPr>
          <p:cNvPr id="5" name="Slide Number Placeholder 4"/>
          <p:cNvSpPr>
            <a:spLocks noGrp="1"/>
          </p:cNvSpPr>
          <p:nvPr>
            <p:ph type="sldNum" sz="quarter" idx="12"/>
          </p:nvPr>
        </p:nvSpPr>
        <p:spPr/>
        <p:txBody>
          <a:bodyPr/>
          <a:lstStyle>
            <a:lvl1pPr>
              <a:defRPr/>
            </a:lvl1pPr>
          </a:lstStyle>
          <a:p>
            <a:fld id="{8E26EC7A-7D1A-4B5D-9B68-F9694DB4E5BA}"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A473004D-1175-4CB7-8E72-C523265B07D1}"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F0986E8A-1125-4366-8287-69FEEC74C884}"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8685ABBD-0F47-4DED-AD25-2C1584AFA8A2}"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457200" y="47625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46083" name="Rectangle 3"/>
          <p:cNvSpPr>
            <a:spLocks noGrp="1" noChangeArrowheads="1"/>
          </p:cNvSpPr>
          <p:nvPr>
            <p:ph type="body" idx="1"/>
          </p:nvPr>
        </p:nvSpPr>
        <p:spPr bwMode="auto">
          <a:xfrm>
            <a:off x="457200" y="1627188"/>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460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460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dirty="0"/>
          </a:p>
        </p:txBody>
      </p:sp>
      <p:sp>
        <p:nvSpPr>
          <p:cNvPr id="460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C027A29-BBE7-41BB-911A-11CDC728B952}" type="slidenum">
              <a:rPr lang="en-GB"/>
              <a:pPr/>
              <a:t>‹#›</a:t>
            </a:fld>
            <a:endParaRPr lang="en-GB" dirty="0"/>
          </a:p>
        </p:txBody>
      </p:sp>
      <p:sp>
        <p:nvSpPr>
          <p:cNvPr id="46087" name="Text Box 7"/>
          <p:cNvSpPr txBox="1">
            <a:spLocks noChangeArrowheads="1"/>
          </p:cNvSpPr>
          <p:nvPr/>
        </p:nvSpPr>
        <p:spPr bwMode="auto">
          <a:xfrm>
            <a:off x="-36513" y="-26988"/>
            <a:ext cx="7632701" cy="366713"/>
          </a:xfrm>
          <a:prstGeom prst="rect">
            <a:avLst/>
          </a:prstGeom>
          <a:noFill/>
          <a:ln w="9525">
            <a:noFill/>
            <a:miter lim="800000"/>
            <a:headEnd/>
            <a:tailEnd/>
          </a:ln>
          <a:effectLst/>
        </p:spPr>
        <p:txBody>
          <a:bodyPr>
            <a:spAutoFit/>
          </a:bodyPr>
          <a:lstStyle/>
          <a:p>
            <a:pPr>
              <a:spcBef>
                <a:spcPct val="50000"/>
              </a:spcBef>
            </a:pPr>
            <a:r>
              <a:rPr lang="en-GB" dirty="0" smtClean="0">
                <a:solidFill>
                  <a:schemeClr val="accent5"/>
                </a:solidFill>
              </a:rPr>
              <a:t>Edexcel</a:t>
            </a:r>
            <a:r>
              <a:rPr lang="en-GB" baseline="0" dirty="0" smtClean="0">
                <a:solidFill>
                  <a:schemeClr val="accent5"/>
                </a:solidFill>
              </a:rPr>
              <a:t> GCE Geography Unit 4: </a:t>
            </a:r>
            <a:r>
              <a:rPr lang="en-GB" baseline="0" dirty="0" smtClean="0">
                <a:solidFill>
                  <a:schemeClr val="accent5"/>
                </a:solidFill>
              </a:rPr>
              <a:t>December 2014</a:t>
            </a:r>
            <a:endParaRPr lang="en-GB" dirty="0">
              <a:solidFill>
                <a:schemeClr val="accent5"/>
              </a:solidFill>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552" y="1340768"/>
            <a:ext cx="7772400" cy="1470025"/>
          </a:xfrm>
        </p:spPr>
        <p:txBody>
          <a:bodyPr/>
          <a:lstStyle/>
          <a:p>
            <a:r>
              <a:rPr lang="en-US" dirty="0" smtClean="0"/>
              <a:t>Philip Allan Updates </a:t>
            </a:r>
            <a:br>
              <a:rPr lang="en-US" dirty="0" smtClean="0"/>
            </a:br>
            <a:r>
              <a:rPr lang="en-US" b="1" dirty="0" smtClean="0"/>
              <a:t>Online Seminar</a:t>
            </a:r>
            <a:endParaRPr lang="en-US" b="1" dirty="0"/>
          </a:p>
        </p:txBody>
      </p:sp>
      <p:sp>
        <p:nvSpPr>
          <p:cNvPr id="2051" name="Rectangle 3"/>
          <p:cNvSpPr>
            <a:spLocks noGrp="1" noChangeArrowheads="1"/>
          </p:cNvSpPr>
          <p:nvPr>
            <p:ph type="subTitle" idx="1"/>
          </p:nvPr>
        </p:nvSpPr>
        <p:spPr>
          <a:xfrm>
            <a:off x="1187624" y="3717032"/>
            <a:ext cx="6400800" cy="2016224"/>
          </a:xfrm>
        </p:spPr>
        <p:style>
          <a:lnRef idx="2">
            <a:schemeClr val="accent2"/>
          </a:lnRef>
          <a:fillRef idx="1">
            <a:schemeClr val="lt1"/>
          </a:fillRef>
          <a:effectRef idx="0">
            <a:schemeClr val="accent2"/>
          </a:effectRef>
          <a:fontRef idx="minor">
            <a:schemeClr val="dk1"/>
          </a:fontRef>
        </p:style>
        <p:txBody>
          <a:bodyPr/>
          <a:lstStyle/>
          <a:p>
            <a:r>
              <a:rPr lang="en-US" dirty="0" smtClean="0"/>
              <a:t>Preparing for Edexcel GCE Geography </a:t>
            </a:r>
            <a:r>
              <a:rPr lang="en-US" b="1" dirty="0" smtClean="0"/>
              <a:t>Unit </a:t>
            </a:r>
            <a:r>
              <a:rPr lang="en-US" b="1" dirty="0" smtClean="0"/>
              <a:t>4 Researching Geography</a:t>
            </a:r>
            <a:endParaRPr lang="en-US" b="1" dirty="0" smtClean="0"/>
          </a:p>
          <a:p>
            <a:r>
              <a:rPr lang="en-GB" b="1" dirty="0" smtClean="0"/>
              <a:t>December</a:t>
            </a:r>
            <a:r>
              <a:rPr lang="en-GB" b="1" dirty="0" smtClean="0"/>
              <a:t> 2014</a:t>
            </a:r>
            <a:endParaRPr lang="en-US" b="1" dirty="0"/>
          </a:p>
        </p:txBody>
      </p:sp>
      <p:sp>
        <p:nvSpPr>
          <p:cNvPr id="4" name="Slide Number Placeholder 3"/>
          <p:cNvSpPr>
            <a:spLocks noGrp="1"/>
          </p:cNvSpPr>
          <p:nvPr>
            <p:ph type="sldNum" sz="quarter" idx="12"/>
          </p:nvPr>
        </p:nvSpPr>
        <p:spPr/>
        <p:txBody>
          <a:bodyPr/>
          <a:lstStyle/>
          <a:p>
            <a:fld id="{97326DA0-C4E1-4FA8-92A6-727B56131221}" type="slidenum">
              <a:rPr lang="en-GB" smtClean="0"/>
              <a:pPr/>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639" y="692696"/>
            <a:ext cx="8229600" cy="720725"/>
          </a:xfrm>
        </p:spPr>
        <p:txBody>
          <a:bodyPr/>
          <a:lstStyle/>
          <a:p>
            <a:r>
              <a:rPr lang="en-GB" sz="3200" dirty="0" smtClean="0"/>
              <a:t>Most common problems reasons for an unexpectedly low mark?</a:t>
            </a:r>
            <a:endParaRPr lang="en-GB" sz="3200" dirty="0"/>
          </a:p>
        </p:txBody>
      </p:sp>
      <p:sp>
        <p:nvSpPr>
          <p:cNvPr id="3" name="Content Placeholder 2"/>
          <p:cNvSpPr>
            <a:spLocks noGrp="1"/>
          </p:cNvSpPr>
          <p:nvPr>
            <p:ph sz="half" idx="1"/>
          </p:nvPr>
        </p:nvSpPr>
        <p:spPr>
          <a:xfrm>
            <a:off x="498376" y="1628800"/>
            <a:ext cx="8466112" cy="5030019"/>
          </a:xfrm>
        </p:spPr>
        <p:txBody>
          <a:bodyPr>
            <a:normAutofit/>
          </a:bodyPr>
          <a:lstStyle/>
          <a:p>
            <a:pPr lvl="0"/>
            <a:r>
              <a:rPr lang="en-GB" sz="2000" dirty="0" smtClean="0"/>
              <a:t>Not </a:t>
            </a:r>
            <a:r>
              <a:rPr lang="en-GB" sz="2000" dirty="0"/>
              <a:t>thinking about the question -</a:t>
            </a:r>
            <a:r>
              <a:rPr lang="en-GB" sz="2000" dirty="0" smtClean="0"/>
              <a:t> </a:t>
            </a:r>
            <a:r>
              <a:rPr lang="en-GB" sz="2000" dirty="0"/>
              <a:t>spotting opportunities </a:t>
            </a:r>
            <a:r>
              <a:rPr lang="en-GB" sz="2000" dirty="0" smtClean="0"/>
              <a:t> </a:t>
            </a:r>
            <a:r>
              <a:rPr lang="en-GB" sz="2000" dirty="0"/>
              <a:t>for discussion /</a:t>
            </a:r>
            <a:r>
              <a:rPr lang="en-GB" sz="2000" dirty="0" smtClean="0"/>
              <a:t>debate</a:t>
            </a:r>
            <a:endParaRPr lang="en-GB" sz="2000" dirty="0"/>
          </a:p>
          <a:p>
            <a:pPr lvl="0"/>
            <a:r>
              <a:rPr lang="en-GB" sz="2000" dirty="0"/>
              <a:t>Not answering the </a:t>
            </a:r>
            <a:r>
              <a:rPr lang="en-GB" sz="2000" dirty="0" smtClean="0"/>
              <a:t>question; answering </a:t>
            </a:r>
            <a:r>
              <a:rPr lang="en-GB" sz="2000" dirty="0"/>
              <a:t>a different </a:t>
            </a:r>
            <a:r>
              <a:rPr lang="en-GB" sz="2000" dirty="0" smtClean="0"/>
              <a:t>one e.g. mock </a:t>
            </a:r>
            <a:r>
              <a:rPr lang="en-GB" sz="2000" dirty="0"/>
              <a:t>question.</a:t>
            </a:r>
          </a:p>
          <a:p>
            <a:pPr lvl="0"/>
            <a:r>
              <a:rPr lang="en-GB" sz="2000" dirty="0"/>
              <a:t>V</a:t>
            </a:r>
            <a:r>
              <a:rPr lang="en-GB" sz="2000" dirty="0" smtClean="0"/>
              <a:t>ery </a:t>
            </a:r>
            <a:r>
              <a:rPr lang="en-GB" sz="2000" dirty="0"/>
              <a:t>brief, unconvincing </a:t>
            </a:r>
            <a:r>
              <a:rPr lang="en-GB" sz="2000" dirty="0" smtClean="0"/>
              <a:t>introduction</a:t>
            </a:r>
            <a:r>
              <a:rPr lang="en-GB" sz="2000" dirty="0"/>
              <a:t> </a:t>
            </a:r>
            <a:r>
              <a:rPr lang="en-GB" sz="2000" dirty="0" smtClean="0"/>
              <a:t>= </a:t>
            </a:r>
            <a:r>
              <a:rPr lang="en-GB" sz="2000" dirty="0"/>
              <a:t>lack of </a:t>
            </a:r>
            <a:r>
              <a:rPr lang="en-GB" sz="2000" dirty="0" smtClean="0"/>
              <a:t>direction</a:t>
            </a:r>
            <a:endParaRPr lang="en-GB" sz="2000" dirty="0"/>
          </a:p>
          <a:p>
            <a:pPr lvl="0"/>
            <a:r>
              <a:rPr lang="en-GB" sz="2000" dirty="0"/>
              <a:t>Lots of descriptive case </a:t>
            </a:r>
            <a:r>
              <a:rPr lang="en-GB" sz="2000" dirty="0" smtClean="0"/>
              <a:t>studies, </a:t>
            </a:r>
            <a:r>
              <a:rPr lang="en-GB" sz="2000" dirty="0"/>
              <a:t>poor selection </a:t>
            </a:r>
            <a:r>
              <a:rPr lang="en-GB" sz="2000" dirty="0" smtClean="0"/>
              <a:t>and application</a:t>
            </a:r>
            <a:r>
              <a:rPr lang="en-GB" sz="2000" dirty="0"/>
              <a:t> </a:t>
            </a:r>
            <a:r>
              <a:rPr lang="en-GB" sz="2000" dirty="0" smtClean="0"/>
              <a:t>(these candidates probably think they have done very well i.e. volume and detail).</a:t>
            </a:r>
            <a:endParaRPr lang="en-GB" sz="2000" dirty="0"/>
          </a:p>
          <a:p>
            <a:r>
              <a:rPr lang="en-GB" sz="2000" dirty="0"/>
              <a:t>Running out of time i.e. no time to write a </a:t>
            </a:r>
            <a:r>
              <a:rPr lang="en-GB" sz="2000" dirty="0" smtClean="0"/>
              <a:t>conclusion</a:t>
            </a:r>
          </a:p>
          <a:p>
            <a:pPr marL="0" indent="0">
              <a:buNone/>
            </a:pPr>
            <a:r>
              <a:rPr lang="en-GB" sz="2000" b="1" dirty="0" smtClean="0">
                <a:solidFill>
                  <a:srgbClr val="FF0000"/>
                </a:solidFill>
              </a:rPr>
              <a:t>Paradox: weak candidates doing much better than expected?</a:t>
            </a:r>
          </a:p>
          <a:p>
            <a:r>
              <a:rPr lang="en-GB" sz="2000" dirty="0" smtClean="0"/>
              <a:t>Most commonly this is because they answer the question; having not really researched / revised, what else can they do?</a:t>
            </a:r>
          </a:p>
          <a:p>
            <a:r>
              <a:rPr lang="en-GB" sz="2000" dirty="0" smtClean="0"/>
              <a:t>They also don’t face the problem of having to select from huge volumes of material!</a:t>
            </a:r>
            <a:endParaRPr lang="en-GB" sz="2000" dirty="0"/>
          </a:p>
        </p:txBody>
      </p:sp>
    </p:spTree>
    <p:extLst>
      <p:ext uri="{BB962C8B-B14F-4D97-AF65-F5344CB8AC3E}">
        <p14:creationId xmlns:p14="http://schemas.microsoft.com/office/powerpoint/2010/main" val="1564588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395536" y="404664"/>
            <a:ext cx="8229600" cy="720502"/>
          </a:xfrm>
        </p:spPr>
        <p:txBody>
          <a:bodyPr/>
          <a:lstStyle/>
          <a:p>
            <a:r>
              <a:rPr lang="en-US" sz="3200" b="1" dirty="0" smtClean="0"/>
              <a:t>Problem 1: lack of planning</a:t>
            </a:r>
            <a:endParaRPr lang="en-US" sz="3200" dirty="0" smtClean="0"/>
          </a:p>
        </p:txBody>
      </p:sp>
      <p:sp>
        <p:nvSpPr>
          <p:cNvPr id="19459" name="Content Placeholder 2"/>
          <p:cNvSpPr>
            <a:spLocks noGrp="1"/>
          </p:cNvSpPr>
          <p:nvPr>
            <p:ph sz="half" idx="1"/>
          </p:nvPr>
        </p:nvSpPr>
        <p:spPr>
          <a:xfrm>
            <a:off x="428625" y="1340767"/>
            <a:ext cx="8401050" cy="2593057"/>
          </a:xfrm>
        </p:spPr>
        <p:txBody>
          <a:bodyPr rtlCol="0">
            <a:normAutofit/>
          </a:bodyPr>
          <a:lstStyle/>
          <a:p>
            <a:pPr fontAlgn="auto">
              <a:spcAft>
                <a:spcPts val="0"/>
              </a:spcAft>
              <a:buFont typeface="Arial" pitchFamily="34" charset="0"/>
              <a:buChar char="•"/>
              <a:defRPr/>
            </a:pPr>
            <a:r>
              <a:rPr lang="en-GB" sz="2000" dirty="0" smtClean="0"/>
              <a:t>Thinking time needed</a:t>
            </a:r>
          </a:p>
          <a:p>
            <a:pPr fontAlgn="auto">
              <a:spcAft>
                <a:spcPts val="0"/>
              </a:spcAft>
              <a:buFont typeface="Arial" pitchFamily="34" charset="0"/>
              <a:buChar char="•"/>
              <a:defRPr/>
            </a:pPr>
            <a:r>
              <a:rPr lang="en-GB" sz="2000" dirty="0" smtClean="0"/>
              <a:t>Relate preparation work to the </a:t>
            </a:r>
            <a:r>
              <a:rPr lang="en-GB" sz="2000" b="1" i="1" dirty="0" smtClean="0"/>
              <a:t>actual</a:t>
            </a:r>
            <a:r>
              <a:rPr lang="en-GB" sz="2000" dirty="0" smtClean="0"/>
              <a:t> title on the day</a:t>
            </a:r>
          </a:p>
          <a:p>
            <a:pPr fontAlgn="auto">
              <a:spcAft>
                <a:spcPts val="0"/>
              </a:spcAft>
              <a:buFont typeface="Arial" pitchFamily="34" charset="0"/>
              <a:buChar char="•"/>
              <a:defRPr/>
            </a:pPr>
            <a:r>
              <a:rPr lang="en-GB" sz="2000" b="1" dirty="0" smtClean="0"/>
              <a:t>Avoid </a:t>
            </a:r>
            <a:r>
              <a:rPr lang="en-GB" sz="2000" dirty="0" smtClean="0"/>
              <a:t>thinking that </a:t>
            </a:r>
            <a:r>
              <a:rPr lang="en-GB" sz="2000" b="1" dirty="0" smtClean="0"/>
              <a:t>most</a:t>
            </a:r>
            <a:r>
              <a:rPr lang="en-GB" sz="2000" dirty="0" smtClean="0"/>
              <a:t> of the 1 ½ hrs should be spent on the ‘main bit’ i.e. analysis</a:t>
            </a:r>
          </a:p>
          <a:p>
            <a:pPr fontAlgn="auto">
              <a:spcAft>
                <a:spcPts val="0"/>
              </a:spcAft>
              <a:buFont typeface="Arial" pitchFamily="34" charset="0"/>
              <a:buChar char="•"/>
              <a:defRPr/>
            </a:pPr>
            <a:r>
              <a:rPr lang="en-GB" sz="2000" dirty="0" smtClean="0"/>
              <a:t>Plan a structure for the whole report</a:t>
            </a:r>
          </a:p>
          <a:p>
            <a:pPr fontAlgn="auto">
              <a:spcAft>
                <a:spcPts val="0"/>
              </a:spcAft>
              <a:buFont typeface="Arial" pitchFamily="34" charset="0"/>
              <a:buChar char="•"/>
              <a:defRPr/>
            </a:pPr>
            <a:r>
              <a:rPr lang="en-GB" sz="2000" dirty="0" smtClean="0"/>
              <a:t>Plan the introduction and conclusion</a:t>
            </a:r>
          </a:p>
          <a:p>
            <a:pPr fontAlgn="auto">
              <a:spcAft>
                <a:spcPts val="0"/>
              </a:spcAft>
              <a:buFont typeface="Arial" pitchFamily="34" charset="0"/>
              <a:buChar char="•"/>
              <a:defRPr/>
            </a:pPr>
            <a:r>
              <a:rPr lang="en-GB" sz="2000" dirty="0" smtClean="0"/>
              <a:t>Together these account for 25 of the 70 marks (</a:t>
            </a:r>
            <a:r>
              <a:rPr lang="en-GB" sz="2000" b="1" dirty="0" smtClean="0"/>
              <a:t>35%</a:t>
            </a:r>
            <a:r>
              <a:rPr lang="en-GB" sz="2000" dirty="0" smtClean="0"/>
              <a:t>)</a:t>
            </a:r>
            <a:endParaRPr lang="en-US" sz="2000" dirty="0" smtClean="0"/>
          </a:p>
          <a:p>
            <a:pPr fontAlgn="auto">
              <a:spcAft>
                <a:spcPts val="0"/>
              </a:spcAft>
              <a:buFont typeface="Arial" pitchFamily="34" charset="0"/>
              <a:buChar char="•"/>
              <a:defRPr/>
            </a:pPr>
            <a:endParaRPr lang="en-US" sz="2000" dirty="0" smtClean="0"/>
          </a:p>
        </p:txBody>
      </p:sp>
      <p:pic>
        <p:nvPicPr>
          <p:cNvPr id="2052" name="Picture 2"/>
          <p:cNvPicPr>
            <a:picLocks noChangeAspect="1" noChangeArrowheads="1"/>
          </p:cNvPicPr>
          <p:nvPr/>
        </p:nvPicPr>
        <p:blipFill>
          <a:blip r:embed="rId3" cstate="print"/>
          <a:srcRect/>
          <a:stretch>
            <a:fillRect/>
          </a:stretch>
        </p:blipFill>
        <p:spPr bwMode="auto">
          <a:xfrm>
            <a:off x="357188" y="4214813"/>
            <a:ext cx="8521700" cy="928687"/>
          </a:xfrm>
          <a:prstGeom prst="rect">
            <a:avLst/>
          </a:prstGeom>
          <a:noFill/>
          <a:ln w="9525">
            <a:noFill/>
            <a:miter lim="800000"/>
            <a:headEnd/>
            <a:tailEnd/>
          </a:ln>
        </p:spPr>
      </p:pic>
      <p:pic>
        <p:nvPicPr>
          <p:cNvPr id="2053" name="Picture 3" descr="MCj04414680000[1]"/>
          <p:cNvPicPr>
            <a:picLocks noChangeAspect="1" noChangeArrowheads="1"/>
          </p:cNvPicPr>
          <p:nvPr/>
        </p:nvPicPr>
        <p:blipFill>
          <a:blip r:embed="rId4" cstate="print"/>
          <a:srcRect/>
          <a:stretch>
            <a:fillRect/>
          </a:stretch>
        </p:blipFill>
        <p:spPr bwMode="auto">
          <a:xfrm>
            <a:off x="4143374" y="5357812"/>
            <a:ext cx="1220713" cy="1220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792088"/>
          </a:xfrm>
        </p:spPr>
        <p:txBody>
          <a:bodyPr/>
          <a:lstStyle/>
          <a:p>
            <a:r>
              <a:rPr lang="en-GB" dirty="0" smtClean="0"/>
              <a:t>Example plans:</a:t>
            </a:r>
            <a:endParaRPr lang="en-GB" dirty="0"/>
          </a:p>
        </p:txBody>
      </p:sp>
      <p:pic>
        <p:nvPicPr>
          <p:cNvPr id="51202" name="Picture 2"/>
          <p:cNvPicPr>
            <a:picLocks noGrp="1" noChangeAspect="1" noChangeArrowheads="1"/>
          </p:cNvPicPr>
          <p:nvPr>
            <p:ph sz="half" idx="2"/>
          </p:nvPr>
        </p:nvPicPr>
        <p:blipFill>
          <a:blip r:embed="rId3" cstate="print"/>
          <a:stretch>
            <a:fillRect/>
          </a:stretch>
        </p:blipFill>
        <p:spPr bwMode="auto">
          <a:xfrm>
            <a:off x="4716016" y="1700808"/>
            <a:ext cx="4038600" cy="3597408"/>
          </a:xfrm>
          <a:prstGeom prst="rect">
            <a:avLst/>
          </a:prstGeom>
          <a:noFill/>
          <a:ln w="9525">
            <a:noFill/>
            <a:miter lim="800000"/>
            <a:headEnd/>
            <a:tailEnd/>
          </a:ln>
        </p:spPr>
      </p:pic>
      <p:sp>
        <p:nvSpPr>
          <p:cNvPr id="10" name="Content Placeholder 9"/>
          <p:cNvSpPr>
            <a:spLocks noGrp="1"/>
          </p:cNvSpPr>
          <p:nvPr>
            <p:ph sz="half" idx="1"/>
          </p:nvPr>
        </p:nvSpPr>
        <p:spPr>
          <a:xfrm>
            <a:off x="457200" y="1484784"/>
            <a:ext cx="4042792" cy="2376264"/>
          </a:xfrm>
        </p:spPr>
        <p:txBody>
          <a:bodyPr/>
          <a:lstStyle/>
          <a:p>
            <a:r>
              <a:rPr lang="en-GB" sz="2000" dirty="0" smtClean="0"/>
              <a:t>No ‘standard’ ‘right’ way to plan, as these examples show.</a:t>
            </a:r>
          </a:p>
          <a:p>
            <a:r>
              <a:rPr lang="en-GB" sz="2000" dirty="0" smtClean="0"/>
              <a:t>Examiners do look at plans.</a:t>
            </a:r>
          </a:p>
          <a:p>
            <a:r>
              <a:rPr lang="en-GB" sz="2000" dirty="0" smtClean="0"/>
              <a:t>They may yield marks, if a section has been planned but not attempted.</a:t>
            </a:r>
          </a:p>
          <a:p>
            <a:endParaRPr lang="en-GB" sz="2000" dirty="0" smtClean="0"/>
          </a:p>
          <a:p>
            <a:endParaRPr lang="en-US" sz="2000" dirty="0"/>
          </a:p>
        </p:txBody>
      </p:sp>
      <p:pic>
        <p:nvPicPr>
          <p:cNvPr id="51203" name="Picture 3"/>
          <p:cNvPicPr>
            <a:picLocks noChangeAspect="1" noChangeArrowheads="1"/>
          </p:cNvPicPr>
          <p:nvPr/>
        </p:nvPicPr>
        <p:blipFill>
          <a:blip r:embed="rId4" cstate="print"/>
          <a:srcRect/>
          <a:stretch>
            <a:fillRect/>
          </a:stretch>
        </p:blipFill>
        <p:spPr bwMode="auto">
          <a:xfrm>
            <a:off x="539552" y="3861048"/>
            <a:ext cx="3504369" cy="253975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476672"/>
            <a:ext cx="8229600" cy="575841"/>
          </a:xfrm>
        </p:spPr>
        <p:txBody>
          <a:bodyPr/>
          <a:lstStyle/>
          <a:p>
            <a:r>
              <a:rPr lang="en-GB" sz="3200" b="1" dirty="0" smtClean="0"/>
              <a:t>Problem 2: lack of selection </a:t>
            </a:r>
            <a:endParaRPr lang="en-US" sz="3200" b="1" dirty="0" smtClean="0"/>
          </a:p>
        </p:txBody>
      </p:sp>
      <p:graphicFrame>
        <p:nvGraphicFramePr>
          <p:cNvPr id="7" name="Content Placeholder 6"/>
          <p:cNvGraphicFramePr>
            <a:graphicFrameLocks noGrp="1"/>
          </p:cNvGraphicFramePr>
          <p:nvPr>
            <p:ph sz="half" idx="1"/>
          </p:nvPr>
        </p:nvGraphicFramePr>
        <p:xfrm>
          <a:off x="457200" y="1700808"/>
          <a:ext cx="8435280" cy="4452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395536" y="1196752"/>
            <a:ext cx="8280920" cy="369332"/>
          </a:xfrm>
          <a:prstGeom prst="rect">
            <a:avLst/>
          </a:prstGeom>
          <a:noFill/>
        </p:spPr>
        <p:txBody>
          <a:bodyPr wrap="square" rtlCol="0">
            <a:spAutoFit/>
          </a:bodyPr>
          <a:lstStyle/>
          <a:p>
            <a:r>
              <a:rPr lang="en-GB" dirty="0" smtClean="0"/>
              <a:t>Students must filter what they know, to</a:t>
            </a:r>
            <a:r>
              <a:rPr lang="en-GB" b="1" dirty="0" smtClean="0"/>
              <a:t> select </a:t>
            </a:r>
            <a:r>
              <a:rPr lang="en-GB" dirty="0" smtClean="0"/>
              <a:t>and apply only what is relevant: </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Problem 3: mark scheme ‘hurdles’</a:t>
            </a:r>
            <a:endParaRPr lang="en-GB" sz="3200" b="1" dirty="0"/>
          </a:p>
        </p:txBody>
      </p:sp>
      <p:sp>
        <p:nvSpPr>
          <p:cNvPr id="3" name="Content Placeholder 2"/>
          <p:cNvSpPr>
            <a:spLocks noGrp="1"/>
          </p:cNvSpPr>
          <p:nvPr>
            <p:ph sz="half" idx="1"/>
          </p:nvPr>
        </p:nvSpPr>
        <p:spPr>
          <a:xfrm>
            <a:off x="457200" y="1627188"/>
            <a:ext cx="8003232" cy="4525962"/>
          </a:xfrm>
        </p:spPr>
        <p:txBody>
          <a:bodyPr/>
          <a:lstStyle/>
          <a:p>
            <a:pPr>
              <a:buNone/>
            </a:pPr>
            <a:r>
              <a:rPr lang="en-GB" sz="2000" dirty="0" smtClean="0"/>
              <a:t>No introduction and / or conclusion severely limits marks, but be aware that: </a:t>
            </a:r>
          </a:p>
          <a:p>
            <a:pPr>
              <a:buNone/>
            </a:pPr>
            <a:endParaRPr lang="en-GB" sz="2000" dirty="0" smtClean="0"/>
          </a:p>
          <a:p>
            <a:r>
              <a:rPr lang="en-GB" sz="2000" dirty="0" smtClean="0"/>
              <a:t>Ongoing evaluation + conclusions are required (not </a:t>
            </a:r>
            <a:r>
              <a:rPr lang="en-GB" sz="2000" i="1" dirty="0" smtClean="0"/>
              <a:t>just</a:t>
            </a:r>
            <a:r>
              <a:rPr lang="en-GB" sz="2000" dirty="0" smtClean="0"/>
              <a:t> a final conclusion)</a:t>
            </a:r>
          </a:p>
          <a:p>
            <a:r>
              <a:rPr lang="en-GB" sz="2000" dirty="0" smtClean="0"/>
              <a:t>No indication on methodology at all limits the mark to maximum 11/15 for Researching &amp; Methodology</a:t>
            </a:r>
          </a:p>
          <a:p>
            <a:r>
              <a:rPr lang="en-GB" sz="2000" dirty="0" smtClean="0"/>
              <a:t>Essay style answers, with no report sub-sections, are likely to score 5-6 maximum in QWC.</a:t>
            </a:r>
          </a:p>
          <a:p>
            <a:r>
              <a:rPr lang="en-GB" sz="2000" dirty="0" smtClean="0"/>
              <a:t>QWC mark further lowered by no sourcing and referencing.</a:t>
            </a:r>
            <a:endParaRPr lang="en-GB"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92088"/>
          </a:xfrm>
        </p:spPr>
        <p:txBody>
          <a:bodyPr/>
          <a:lstStyle/>
          <a:p>
            <a:r>
              <a:rPr lang="en-GB" sz="3200" b="1" dirty="0" smtClean="0"/>
              <a:t>Problem 4: diagrams and models</a:t>
            </a:r>
            <a:endParaRPr lang="en-GB" sz="3200" b="1" dirty="0"/>
          </a:p>
        </p:txBody>
      </p:sp>
      <p:sp>
        <p:nvSpPr>
          <p:cNvPr id="3" name="Content Placeholder 2"/>
          <p:cNvSpPr>
            <a:spLocks noGrp="1"/>
          </p:cNvSpPr>
          <p:nvPr>
            <p:ph sz="half" idx="1"/>
          </p:nvPr>
        </p:nvSpPr>
        <p:spPr>
          <a:xfrm>
            <a:off x="683568" y="1340768"/>
            <a:ext cx="8064896" cy="4812382"/>
          </a:xfrm>
        </p:spPr>
        <p:txBody>
          <a:bodyPr/>
          <a:lstStyle/>
          <a:p>
            <a:r>
              <a:rPr lang="en-GB" sz="2000" dirty="0" smtClean="0"/>
              <a:t>Good idea, generally</a:t>
            </a:r>
          </a:p>
          <a:p>
            <a:r>
              <a:rPr lang="en-GB" sz="2000" dirty="0" smtClean="0"/>
              <a:t>2 or 3 per report (</a:t>
            </a:r>
            <a:r>
              <a:rPr lang="en-GB" sz="2000" i="1" dirty="0" smtClean="0"/>
              <a:t>but sometimes none are relevant, which is OK</a:t>
            </a:r>
            <a:r>
              <a:rPr lang="en-GB" sz="2000" dirty="0" smtClean="0"/>
              <a:t>)</a:t>
            </a:r>
          </a:p>
          <a:p>
            <a:r>
              <a:rPr lang="en-GB" sz="2000" dirty="0" smtClean="0"/>
              <a:t>Best tend to be conceptual i.e. models, flow diagrams, spectrum diagrams</a:t>
            </a:r>
          </a:p>
          <a:p>
            <a:r>
              <a:rPr lang="en-GB" sz="2000" dirty="0" smtClean="0"/>
              <a:t>Beware drawing 3 or 4 models (Health &amp; Rural options suffer from this) – this makes a Report </a:t>
            </a:r>
            <a:r>
              <a:rPr lang="en-GB" sz="2000" b="1" i="1" dirty="0" smtClean="0"/>
              <a:t>very</a:t>
            </a:r>
            <a:r>
              <a:rPr lang="en-GB" sz="2000" dirty="0" smtClean="0"/>
              <a:t> complex</a:t>
            </a:r>
          </a:p>
          <a:p>
            <a:r>
              <a:rPr lang="en-GB" sz="2000" dirty="0" smtClean="0"/>
              <a:t>Weakest tend to be the ‘prettiest’:</a:t>
            </a:r>
          </a:p>
          <a:p>
            <a:pPr>
              <a:buNone/>
            </a:pPr>
            <a:r>
              <a:rPr lang="en-GB" sz="2000" i="1" dirty="0" smtClean="0">
                <a:solidFill>
                  <a:schemeClr val="accent6">
                    <a:lumMod val="75000"/>
                  </a:schemeClr>
                </a:solidFill>
              </a:rPr>
              <a:t>3D block diagrams of plate margins</a:t>
            </a:r>
          </a:p>
          <a:p>
            <a:pPr>
              <a:buNone/>
            </a:pPr>
            <a:r>
              <a:rPr lang="en-GB" sz="2000" i="1" dirty="0" smtClean="0">
                <a:solidFill>
                  <a:schemeClr val="accent6">
                    <a:lumMod val="75000"/>
                  </a:schemeClr>
                </a:solidFill>
              </a:rPr>
              <a:t>World map distributions (HDI in all countries)</a:t>
            </a:r>
          </a:p>
          <a:p>
            <a:pPr>
              <a:buNone/>
            </a:pPr>
            <a:r>
              <a:rPr lang="en-GB" sz="2000" i="1" dirty="0" smtClean="0">
                <a:solidFill>
                  <a:schemeClr val="accent6">
                    <a:lumMod val="75000"/>
                  </a:schemeClr>
                </a:solidFill>
              </a:rPr>
              <a:t>Drawn ‘photos’ (no joke!)</a:t>
            </a:r>
          </a:p>
          <a:p>
            <a:pPr>
              <a:buNone/>
            </a:pPr>
            <a:r>
              <a:rPr lang="en-GB" sz="2000" i="1" dirty="0" smtClean="0">
                <a:solidFill>
                  <a:schemeClr val="accent6">
                    <a:lumMod val="75000"/>
                  </a:schemeClr>
                </a:solidFill>
              </a:rPr>
              <a:t>Landform formation sequences ‘The 8 stages of pingo formation’</a:t>
            </a:r>
          </a:p>
          <a:p>
            <a:r>
              <a:rPr lang="en-GB" sz="2000" dirty="0" smtClean="0"/>
              <a:t>Very time consuming art work usually adds very little....</a:t>
            </a:r>
          </a:p>
          <a:p>
            <a:endParaRPr lang="en-GB"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p:cNvPicPr>
            <a:picLocks noChangeAspect="1" noChangeArrowheads="1"/>
          </p:cNvPicPr>
          <p:nvPr/>
        </p:nvPicPr>
        <p:blipFill>
          <a:blip r:embed="rId2" cstate="print"/>
          <a:srcRect/>
          <a:stretch>
            <a:fillRect/>
          </a:stretch>
        </p:blipFill>
        <p:spPr bwMode="auto">
          <a:xfrm>
            <a:off x="4355976" y="4149080"/>
            <a:ext cx="4486275" cy="2000250"/>
          </a:xfrm>
          <a:prstGeom prst="rect">
            <a:avLst/>
          </a:prstGeom>
          <a:noFill/>
          <a:ln w="9525">
            <a:noFill/>
            <a:miter lim="800000"/>
            <a:headEnd/>
            <a:tailEnd/>
          </a:ln>
        </p:spPr>
      </p:pic>
      <p:sp>
        <p:nvSpPr>
          <p:cNvPr id="75780" name="AutoShape 4" descr="Inline images 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75782" name="AutoShape 6" descr="Inline images 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75784" name="AutoShape 8" descr="http://uk.mg.bt.mail.yahoo.com/ya/download?fid=Trash&amp;mid=2_0_0_4_45396_AEJUfbwAAHbiUSXspwsCEjvt7E0&amp;pid=2&amp;tnef=&amp;YY=1361549940877&amp;file_name=image.png&amp;appid=YahooMailNe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75785" name="Picture 9"/>
          <p:cNvPicPr>
            <a:picLocks noChangeAspect="1" noChangeArrowheads="1"/>
          </p:cNvPicPr>
          <p:nvPr/>
        </p:nvPicPr>
        <p:blipFill>
          <a:blip r:embed="rId3" cstate="print"/>
          <a:srcRect/>
          <a:stretch>
            <a:fillRect/>
          </a:stretch>
        </p:blipFill>
        <p:spPr bwMode="auto">
          <a:xfrm>
            <a:off x="4283968" y="908720"/>
            <a:ext cx="4492734" cy="2664296"/>
          </a:xfrm>
          <a:prstGeom prst="rect">
            <a:avLst/>
          </a:prstGeom>
          <a:noFill/>
          <a:ln w="9525">
            <a:noFill/>
            <a:miter lim="800000"/>
            <a:headEnd/>
            <a:tailEnd/>
          </a:ln>
        </p:spPr>
      </p:pic>
      <p:pic>
        <p:nvPicPr>
          <p:cNvPr id="75786" name="Picture 10"/>
          <p:cNvPicPr>
            <a:picLocks noChangeAspect="1" noChangeArrowheads="1"/>
          </p:cNvPicPr>
          <p:nvPr/>
        </p:nvPicPr>
        <p:blipFill>
          <a:blip r:embed="rId4" cstate="print"/>
          <a:srcRect/>
          <a:stretch>
            <a:fillRect/>
          </a:stretch>
        </p:blipFill>
        <p:spPr bwMode="auto">
          <a:xfrm>
            <a:off x="611560" y="3284984"/>
            <a:ext cx="3224847" cy="3189164"/>
          </a:xfrm>
          <a:prstGeom prst="rect">
            <a:avLst/>
          </a:prstGeom>
          <a:noFill/>
          <a:ln w="9525">
            <a:noFill/>
            <a:miter lim="800000"/>
            <a:headEnd/>
            <a:tailEnd/>
          </a:ln>
        </p:spPr>
      </p:pic>
      <p:sp>
        <p:nvSpPr>
          <p:cNvPr id="12" name="Content Placeholder 11"/>
          <p:cNvSpPr>
            <a:spLocks noGrp="1"/>
          </p:cNvSpPr>
          <p:nvPr>
            <p:ph sz="half" idx="1"/>
          </p:nvPr>
        </p:nvSpPr>
        <p:spPr>
          <a:xfrm>
            <a:off x="251520" y="908720"/>
            <a:ext cx="3816424" cy="2304256"/>
          </a:xfrm>
        </p:spPr>
        <p:txBody>
          <a:bodyPr/>
          <a:lstStyle/>
          <a:p>
            <a:pPr>
              <a:buNone/>
            </a:pPr>
            <a:r>
              <a:rPr lang="en-GB" sz="2000" dirty="0" smtClean="0"/>
              <a:t>Which is which?</a:t>
            </a:r>
          </a:p>
          <a:p>
            <a:r>
              <a:rPr lang="en-GB" sz="2000" dirty="0" smtClean="0"/>
              <a:t>Simple, applied to the report</a:t>
            </a:r>
          </a:p>
          <a:p>
            <a:r>
              <a:rPr lang="en-GB" sz="2000" dirty="0" smtClean="0"/>
              <a:t>In a 90 minute exam?</a:t>
            </a:r>
          </a:p>
          <a:p>
            <a:r>
              <a:rPr lang="en-GB" sz="2000" dirty="0" smtClean="0"/>
              <a:t>Can you see what it is yet?</a:t>
            </a:r>
          </a:p>
          <a:p>
            <a:pPr>
              <a:buNone/>
            </a:pPr>
            <a:endParaRPr lang="en-GB" sz="2000" dirty="0" smtClean="0"/>
          </a:p>
          <a:p>
            <a:pPr>
              <a:buNone/>
            </a:pP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755576" y="620688"/>
            <a:ext cx="7596336" cy="864096"/>
          </a:xfrm>
        </p:spPr>
        <p:txBody>
          <a:bodyPr/>
          <a:lstStyle/>
          <a:p>
            <a:r>
              <a:rPr lang="en-US" b="1" dirty="0" smtClean="0"/>
              <a:t>Unpacking the generic </a:t>
            </a:r>
            <a:r>
              <a:rPr lang="en-US" sz="3600" b="1" dirty="0" smtClean="0"/>
              <a:t>mark scheme </a:t>
            </a:r>
            <a:endParaRPr lang="en-US" sz="3600" dirty="0" smtClean="0"/>
          </a:p>
        </p:txBody>
      </p:sp>
      <p:sp>
        <p:nvSpPr>
          <p:cNvPr id="5123" name="Content Placeholder 2"/>
          <p:cNvSpPr>
            <a:spLocks noGrp="1"/>
          </p:cNvSpPr>
          <p:nvPr>
            <p:ph sz="half" idx="1"/>
          </p:nvPr>
        </p:nvSpPr>
        <p:spPr>
          <a:xfrm>
            <a:off x="539552" y="1628800"/>
            <a:ext cx="7758113" cy="1783655"/>
          </a:xfrm>
        </p:spPr>
        <p:txBody>
          <a:bodyPr/>
          <a:lstStyle/>
          <a:p>
            <a:r>
              <a:rPr lang="en-GB" sz="2000" b="1" dirty="0" smtClean="0"/>
              <a:t>Generic mark scheme</a:t>
            </a:r>
            <a:r>
              <a:rPr lang="en-GB" sz="2000" dirty="0" smtClean="0"/>
              <a:t> applies to all Unit 4 options</a:t>
            </a:r>
          </a:p>
          <a:p>
            <a:r>
              <a:rPr lang="en-GB" sz="2000" dirty="0" smtClean="0"/>
              <a:t>Crucial to understand all parts, and mark weighting</a:t>
            </a:r>
          </a:p>
          <a:p>
            <a:r>
              <a:rPr lang="en-GB" sz="2000" dirty="0" smtClean="0"/>
              <a:t>Make students aware of the ‘hurdles’ discussed earlier</a:t>
            </a:r>
          </a:p>
          <a:p>
            <a:r>
              <a:rPr lang="en-GB" sz="2000" dirty="0" smtClean="0"/>
              <a:t>Try and mark and practice reports / mocks using it</a:t>
            </a:r>
          </a:p>
          <a:p>
            <a:r>
              <a:rPr lang="en-GB" sz="2000" dirty="0" smtClean="0"/>
              <a:t>Very different to the way extended writing is marked in Units 1-3</a:t>
            </a:r>
          </a:p>
        </p:txBody>
      </p:sp>
      <p:sp>
        <p:nvSpPr>
          <p:cNvPr id="512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alibri" pitchFamily="34" charset="0"/>
            </a:endParaRPr>
          </a:p>
        </p:txBody>
      </p:sp>
      <p:pic>
        <p:nvPicPr>
          <p:cNvPr id="5125" name="Object 4"/>
          <p:cNvPicPr>
            <a:picLocks noChangeAspect="1" noChangeArrowheads="1"/>
          </p:cNvPicPr>
          <p:nvPr/>
        </p:nvPicPr>
        <p:blipFill>
          <a:blip r:embed="rId3" cstate="print"/>
          <a:srcRect/>
          <a:stretch>
            <a:fillRect/>
          </a:stretch>
        </p:blipFill>
        <p:spPr bwMode="auto">
          <a:xfrm>
            <a:off x="611560" y="3717032"/>
            <a:ext cx="7789862" cy="2071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67544" y="404664"/>
            <a:ext cx="8229600" cy="633412"/>
          </a:xfrm>
        </p:spPr>
        <p:txBody>
          <a:bodyPr rtlCol="0">
            <a:normAutofit/>
          </a:bodyPr>
          <a:lstStyle/>
          <a:p>
            <a:pPr fontAlgn="auto">
              <a:spcAft>
                <a:spcPts val="0"/>
              </a:spcAft>
              <a:defRPr/>
            </a:pPr>
            <a:r>
              <a:rPr lang="en-US" sz="3200" b="1" dirty="0" smtClean="0"/>
              <a:t>Introduction: shop window of the Report</a:t>
            </a:r>
            <a:endParaRPr lang="en-US" sz="3200" dirty="0" smtClean="0"/>
          </a:p>
        </p:txBody>
      </p:sp>
      <p:graphicFrame>
        <p:nvGraphicFramePr>
          <p:cNvPr id="5" name="Content Placeholder 4"/>
          <p:cNvGraphicFramePr>
            <a:graphicFrameLocks noGrp="1"/>
          </p:cNvGraphicFramePr>
          <p:nvPr>
            <p:ph sz="half" idx="1"/>
          </p:nvPr>
        </p:nvGraphicFramePr>
        <p:xfrm>
          <a:off x="468313" y="1124745"/>
          <a:ext cx="7344047" cy="864096"/>
        </p:xfrm>
        <a:graphic>
          <a:graphicData uri="http://schemas.openxmlformats.org/drawingml/2006/table">
            <a:tbl>
              <a:tblPr>
                <a:tableStyleId>{22838BEF-8BB2-4498-84A7-C5851F593DF1}</a:tableStyleId>
              </a:tblPr>
              <a:tblGrid>
                <a:gridCol w="853377"/>
                <a:gridCol w="6490670"/>
              </a:tblGrid>
              <a:tr h="864096">
                <a:tc>
                  <a:txBody>
                    <a:bodyPr/>
                    <a:lstStyle/>
                    <a:p>
                      <a:pPr>
                        <a:spcAft>
                          <a:spcPts val="0"/>
                        </a:spcAft>
                      </a:pPr>
                      <a:r>
                        <a:rPr lang="en-US" sz="1600" dirty="0"/>
                        <a:t>9-10</a:t>
                      </a:r>
                      <a:endParaRPr lang="en-US" sz="1600" dirty="0">
                        <a:latin typeface="Calibri"/>
                        <a:ea typeface="Calibri"/>
                        <a:cs typeface="Times New Roman"/>
                      </a:endParaRPr>
                    </a:p>
                  </a:txBody>
                  <a:tcPr marL="61681" marR="61681" marT="0" marB="0"/>
                </a:tc>
                <a:tc>
                  <a:txBody>
                    <a:bodyPr/>
                    <a:lstStyle/>
                    <a:p>
                      <a:pPr marL="342900" lvl="0" indent="-342900">
                        <a:spcAft>
                          <a:spcPts val="0"/>
                        </a:spcAft>
                        <a:buFont typeface="Symbol"/>
                        <a:buChar char=""/>
                        <a:tabLst>
                          <a:tab pos="457200" algn="l"/>
                        </a:tabLst>
                      </a:pPr>
                      <a:r>
                        <a:rPr lang="en-US" sz="1600" dirty="0"/>
                        <a:t>Clear reference to </a:t>
                      </a:r>
                      <a:r>
                        <a:rPr lang="en-US" sz="1600" dirty="0" smtClean="0"/>
                        <a:t>title:</a:t>
                      </a:r>
                      <a:r>
                        <a:rPr lang="en-US" sz="1600" baseline="0" dirty="0" smtClean="0"/>
                        <a:t> </a:t>
                      </a:r>
                      <a:r>
                        <a:rPr lang="en-US" sz="1600" dirty="0" smtClean="0"/>
                        <a:t>develops </a:t>
                      </a:r>
                      <a:r>
                        <a:rPr lang="en-US" sz="1600" dirty="0"/>
                        <a:t>a focus</a:t>
                      </a:r>
                    </a:p>
                    <a:p>
                      <a:pPr marL="342900" lvl="0" indent="-342900">
                        <a:spcAft>
                          <a:spcPts val="0"/>
                        </a:spcAft>
                        <a:buFont typeface="Symbol"/>
                        <a:buChar char=""/>
                        <a:tabLst>
                          <a:tab pos="457200" algn="l"/>
                        </a:tabLst>
                      </a:pPr>
                      <a:r>
                        <a:rPr lang="en-US" sz="1600" dirty="0"/>
                        <a:t>Indication of framework, either  by concepts and/or case studies  </a:t>
                      </a:r>
                    </a:p>
                    <a:p>
                      <a:pPr marL="342900" lvl="0" indent="-342900">
                        <a:spcAft>
                          <a:spcPts val="0"/>
                        </a:spcAft>
                        <a:buFont typeface="Symbol"/>
                        <a:buChar char=""/>
                        <a:tabLst>
                          <a:tab pos="457200" algn="l"/>
                        </a:tabLst>
                      </a:pPr>
                      <a:r>
                        <a:rPr lang="en-US" sz="1600" dirty="0"/>
                        <a:t>Accurate definitions of key terms</a:t>
                      </a:r>
                      <a:endParaRPr lang="en-US" sz="1600" dirty="0">
                        <a:latin typeface="Calibri"/>
                        <a:ea typeface="Calibri"/>
                        <a:cs typeface="Times New Roman"/>
                      </a:endParaRPr>
                    </a:p>
                  </a:txBody>
                  <a:tcPr marL="61681" marR="61681" marT="0" marB="0"/>
                </a:tc>
              </a:tr>
            </a:tbl>
          </a:graphicData>
        </a:graphic>
      </p:graphicFrame>
      <p:sp>
        <p:nvSpPr>
          <p:cNvPr id="4" name="Content Placeholder 3"/>
          <p:cNvSpPr>
            <a:spLocks noGrp="1"/>
          </p:cNvSpPr>
          <p:nvPr>
            <p:ph sz="half" idx="2"/>
          </p:nvPr>
        </p:nvSpPr>
        <p:spPr>
          <a:xfrm>
            <a:off x="251520" y="2060848"/>
            <a:ext cx="5366940" cy="4322763"/>
          </a:xfrm>
        </p:spPr>
        <p:txBody>
          <a:bodyPr rtlCol="0">
            <a:normAutofit/>
          </a:bodyPr>
          <a:lstStyle/>
          <a:p>
            <a:endParaRPr lang="en-GB" sz="1800" dirty="0" smtClean="0"/>
          </a:p>
          <a:p>
            <a:pPr lvl="0">
              <a:buFont typeface="Arial" pitchFamily="34" charset="0"/>
              <a:buChar char="•"/>
            </a:pPr>
            <a:r>
              <a:rPr lang="en-GB" sz="1800" b="1" dirty="0" smtClean="0"/>
              <a:t>Focus </a:t>
            </a:r>
            <a:r>
              <a:rPr lang="en-GB" sz="1800" i="1" dirty="0" smtClean="0"/>
              <a:t>(direction, argument)</a:t>
            </a:r>
          </a:p>
          <a:p>
            <a:pPr>
              <a:buFont typeface="Arial" pitchFamily="34" charset="0"/>
              <a:buChar char="•"/>
            </a:pPr>
            <a:r>
              <a:rPr lang="en-GB" sz="1800" b="1" dirty="0" smtClean="0"/>
              <a:t>Framework </a:t>
            </a:r>
            <a:r>
              <a:rPr lang="en-GB" sz="1800" i="1" dirty="0" smtClean="0"/>
              <a:t>(structure, parameters, scope)</a:t>
            </a:r>
          </a:p>
          <a:p>
            <a:pPr lvl="0">
              <a:buFont typeface="Arial" pitchFamily="34" charset="0"/>
              <a:buChar char="•"/>
            </a:pPr>
            <a:r>
              <a:rPr lang="en-GB" sz="1800" b="1" dirty="0" smtClean="0"/>
              <a:t>Definitions </a:t>
            </a:r>
            <a:r>
              <a:rPr lang="en-GB" sz="1800" i="1" dirty="0" smtClean="0"/>
              <a:t>(from the Report title)</a:t>
            </a:r>
          </a:p>
          <a:p>
            <a:pPr lvl="0"/>
            <a:endParaRPr lang="en-GB" sz="1800" i="1" dirty="0" smtClean="0"/>
          </a:p>
          <a:p>
            <a:pPr>
              <a:buFont typeface="Arial" pitchFamily="34" charset="0"/>
              <a:buChar char="•"/>
            </a:pPr>
            <a:r>
              <a:rPr lang="en-GB" sz="1800" dirty="0" smtClean="0"/>
              <a:t>Many reports have incomplete coverage of these aspects</a:t>
            </a:r>
          </a:p>
          <a:p>
            <a:pPr>
              <a:buFont typeface="Arial" pitchFamily="34" charset="0"/>
              <a:buChar char="•"/>
            </a:pPr>
            <a:r>
              <a:rPr lang="en-GB" sz="1800" dirty="0" smtClean="0"/>
              <a:t>Better ones reference definitions; include quotes</a:t>
            </a:r>
          </a:p>
          <a:p>
            <a:pPr>
              <a:buFont typeface="Arial" pitchFamily="34" charset="0"/>
              <a:buChar char="•"/>
            </a:pPr>
            <a:r>
              <a:rPr lang="en-GB" sz="1800" dirty="0" smtClean="0"/>
              <a:t>A </a:t>
            </a:r>
            <a:r>
              <a:rPr lang="en-GB" sz="1800" b="1" dirty="0" smtClean="0"/>
              <a:t>model / theory </a:t>
            </a:r>
            <a:r>
              <a:rPr lang="en-GB" sz="1800" dirty="0" smtClean="0"/>
              <a:t>provides a framework – as long as it is referred to again in the analysis / conclusion. </a:t>
            </a:r>
          </a:p>
          <a:p>
            <a:pPr>
              <a:buFont typeface="Arial" pitchFamily="34" charset="0"/>
              <a:buChar char="•"/>
            </a:pPr>
            <a:r>
              <a:rPr lang="en-GB" sz="1800" dirty="0" smtClean="0"/>
              <a:t>Justifying particular examples / case studies helps the Report flow more successfully</a:t>
            </a:r>
            <a:endParaRPr lang="en-US" sz="1800" dirty="0" smtClean="0"/>
          </a:p>
        </p:txBody>
      </p:sp>
      <p:sp>
        <p:nvSpPr>
          <p:cNvPr id="6" name="Rounded Rectangle 5"/>
          <p:cNvSpPr/>
          <p:nvPr/>
        </p:nvSpPr>
        <p:spPr>
          <a:xfrm>
            <a:off x="5796136" y="2204864"/>
            <a:ext cx="3096344" cy="4032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accent6">
                    <a:lumMod val="75000"/>
                  </a:schemeClr>
                </a:solidFill>
              </a:rPr>
              <a:t>Avoid sub-sub-sections e.g.</a:t>
            </a:r>
          </a:p>
          <a:p>
            <a:pPr algn="ctr"/>
            <a:endParaRPr lang="en-GB" dirty="0" smtClean="0">
              <a:solidFill>
                <a:schemeClr val="accent6">
                  <a:lumMod val="75000"/>
                </a:schemeClr>
              </a:solidFill>
            </a:endParaRPr>
          </a:p>
          <a:p>
            <a:r>
              <a:rPr lang="en-GB" u="sng" dirty="0" smtClean="0">
                <a:solidFill>
                  <a:schemeClr val="accent6">
                    <a:lumMod val="75000"/>
                  </a:schemeClr>
                </a:solidFill>
              </a:rPr>
              <a:t>1.1.1. Definitions</a:t>
            </a:r>
          </a:p>
          <a:p>
            <a:r>
              <a:rPr lang="en-GB" dirty="0" smtClean="0">
                <a:solidFill>
                  <a:schemeClr val="accent6">
                    <a:lumMod val="75000"/>
                  </a:schemeClr>
                </a:solidFill>
              </a:rPr>
              <a:t>The words I need to define are......</a:t>
            </a:r>
          </a:p>
          <a:p>
            <a:endParaRPr lang="en-GB" dirty="0" smtClean="0">
              <a:solidFill>
                <a:schemeClr val="accent6">
                  <a:lumMod val="75000"/>
                </a:schemeClr>
              </a:solidFill>
            </a:endParaRPr>
          </a:p>
          <a:p>
            <a:r>
              <a:rPr lang="en-GB" u="sng" dirty="0" smtClean="0">
                <a:solidFill>
                  <a:schemeClr val="accent6">
                    <a:lumMod val="75000"/>
                  </a:schemeClr>
                </a:solidFill>
              </a:rPr>
              <a:t>1.1.2 Focus</a:t>
            </a:r>
          </a:p>
          <a:p>
            <a:r>
              <a:rPr lang="en-GB" dirty="0" smtClean="0">
                <a:solidFill>
                  <a:schemeClr val="accent6">
                    <a:lumMod val="75000"/>
                  </a:schemeClr>
                </a:solidFill>
              </a:rPr>
              <a:t>The focus of this report is .....(rewrites question)</a:t>
            </a:r>
          </a:p>
          <a:p>
            <a:endParaRPr lang="en-GB" dirty="0" smtClean="0">
              <a:solidFill>
                <a:schemeClr val="accent6">
                  <a:lumMod val="75000"/>
                </a:schemeClr>
              </a:solidFill>
            </a:endParaRPr>
          </a:p>
          <a:p>
            <a:pPr algn="ctr"/>
            <a:r>
              <a:rPr lang="en-GB" b="1" dirty="0" smtClean="0">
                <a:solidFill>
                  <a:schemeClr val="accent6">
                    <a:lumMod val="75000"/>
                  </a:schemeClr>
                </a:solidFill>
              </a:rPr>
              <a:t>This style tends to lead to a very broken up / ‘bitty’ intro.</a:t>
            </a:r>
            <a:endParaRPr lang="en-GB" b="1" dirty="0">
              <a:solidFill>
                <a:schemeClr val="accent6">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2987824" y="404664"/>
            <a:ext cx="2625725" cy="576064"/>
          </a:xfrm>
          <a:prstGeom prst="rect">
            <a:avLst/>
          </a:prstGeom>
          <a:noFill/>
          <a:ln w="9525">
            <a:noFill/>
            <a:miter lim="800000"/>
            <a:headEnd/>
            <a:tailEnd/>
          </a:ln>
        </p:spPr>
        <p:txBody>
          <a:bodyPr lIns="0" tIns="0" rIns="0" bIns="0"/>
          <a:lstStyle/>
          <a:p>
            <a:pPr marL="230188" indent="-230188" fontAlgn="auto">
              <a:spcBef>
                <a:spcPct val="20000"/>
              </a:spcBef>
              <a:spcAft>
                <a:spcPts val="0"/>
              </a:spcAft>
              <a:buClr>
                <a:schemeClr val="accent1"/>
              </a:buClr>
              <a:defRPr/>
            </a:pPr>
            <a:r>
              <a:rPr lang="en-GB" sz="2800" b="1" kern="0" dirty="0" smtClean="0">
                <a:latin typeface="+mn-lt"/>
              </a:rPr>
              <a:t>Introductions</a:t>
            </a:r>
            <a:endParaRPr lang="en-GB" sz="2800" b="1" kern="0" dirty="0">
              <a:latin typeface="+mn-lt"/>
            </a:endParaRPr>
          </a:p>
        </p:txBody>
      </p:sp>
      <p:sp>
        <p:nvSpPr>
          <p:cNvPr id="6" name="Content Placeholder 5"/>
          <p:cNvSpPr>
            <a:spLocks noGrp="1"/>
          </p:cNvSpPr>
          <p:nvPr>
            <p:ph idx="1"/>
          </p:nvPr>
        </p:nvSpPr>
        <p:spPr>
          <a:xfrm>
            <a:off x="467544" y="908720"/>
            <a:ext cx="7991475" cy="762000"/>
          </a:xfrm>
          <a:solidFill>
            <a:schemeClr val="accent1">
              <a:lumMod val="20000"/>
              <a:lumOff val="80000"/>
            </a:schemeClr>
          </a:solidFill>
        </p:spPr>
        <p:txBody>
          <a:bodyPr rtlCol="0">
            <a:normAutofit/>
          </a:bodyPr>
          <a:lstStyle/>
          <a:p>
            <a:pPr fontAlgn="auto">
              <a:spcAft>
                <a:spcPts val="0"/>
              </a:spcAft>
              <a:buFontTx/>
              <a:buNone/>
              <a:defRPr/>
            </a:pPr>
            <a:r>
              <a:rPr lang="en-GB" sz="1800" dirty="0" smtClean="0"/>
              <a:t>Q1:</a:t>
            </a:r>
            <a:r>
              <a:rPr lang="en-GB" sz="1800" kern="1200" dirty="0" smtClean="0"/>
              <a:t>The number of tectonic hazards is not increasing but their impact has become more disastrous. Discuss</a:t>
            </a:r>
            <a:endParaRPr lang="en-US" sz="1800" dirty="0"/>
          </a:p>
        </p:txBody>
      </p:sp>
      <p:graphicFrame>
        <p:nvGraphicFramePr>
          <p:cNvPr id="8" name="Diagram 7"/>
          <p:cNvGraphicFramePr/>
          <p:nvPr/>
        </p:nvGraphicFramePr>
        <p:xfrm>
          <a:off x="1619672" y="1772816"/>
          <a:ext cx="5594553" cy="46309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25" name="Explosion 2 8"/>
          <p:cNvSpPr>
            <a:spLocks noChangeArrowheads="1"/>
          </p:cNvSpPr>
          <p:nvPr/>
        </p:nvSpPr>
        <p:spPr bwMode="auto">
          <a:xfrm>
            <a:off x="7308304" y="1628800"/>
            <a:ext cx="1835696" cy="2448272"/>
          </a:xfrm>
          <a:prstGeom prst="irregularSeal2">
            <a:avLst/>
          </a:prstGeom>
          <a:solidFill>
            <a:schemeClr val="accent1">
              <a:lumMod val="75000"/>
            </a:schemeClr>
          </a:solidFill>
          <a:ln w="9525" algn="ctr">
            <a:noFill/>
            <a:round/>
            <a:headEnd/>
            <a:tailEnd/>
          </a:ln>
        </p:spPr>
        <p:txBody>
          <a:bodyPr/>
          <a:lstStyle/>
          <a:p>
            <a:pPr algn="ctr" fontAlgn="auto">
              <a:spcBef>
                <a:spcPts val="0"/>
              </a:spcBef>
              <a:spcAft>
                <a:spcPts val="0"/>
              </a:spcAft>
              <a:defRPr/>
            </a:pPr>
            <a:r>
              <a:rPr lang="en-GB" dirty="0">
                <a:latin typeface="+mn-lt"/>
              </a:rPr>
              <a:t>3 Paras</a:t>
            </a:r>
          </a:p>
          <a:p>
            <a:pPr algn="ctr" fontAlgn="auto">
              <a:spcBef>
                <a:spcPts val="0"/>
              </a:spcBef>
              <a:spcAft>
                <a:spcPts val="0"/>
              </a:spcAft>
              <a:defRPr/>
            </a:pPr>
            <a:r>
              <a:rPr lang="en-GB" dirty="0">
                <a:latin typeface="+mn-lt"/>
              </a:rPr>
              <a:t>1 ½ sides</a:t>
            </a:r>
            <a:endParaRPr lang="en-US" dirty="0">
              <a:latin typeface="+mn-lt"/>
            </a:endParaRPr>
          </a:p>
        </p:txBody>
      </p:sp>
      <p:sp>
        <p:nvSpPr>
          <p:cNvPr id="7174" name="Oval 9"/>
          <p:cNvSpPr>
            <a:spLocks noChangeArrowheads="1"/>
          </p:cNvSpPr>
          <p:nvPr/>
        </p:nvSpPr>
        <p:spPr bwMode="auto">
          <a:xfrm>
            <a:off x="0" y="2348880"/>
            <a:ext cx="1691679" cy="649288"/>
          </a:xfrm>
          <a:prstGeom prst="ellipse">
            <a:avLst/>
          </a:prstGeom>
          <a:solidFill>
            <a:schemeClr val="tx2"/>
          </a:solidFill>
          <a:ln w="9525" algn="ctr">
            <a:noFill/>
            <a:round/>
            <a:headEnd/>
            <a:tailEnd/>
          </a:ln>
        </p:spPr>
        <p:txBody>
          <a:bodyPr/>
          <a:lstStyle/>
          <a:p>
            <a:pPr algn="ctr"/>
            <a:r>
              <a:rPr lang="en-GB" sz="1600" dirty="0">
                <a:solidFill>
                  <a:schemeClr val="bg1"/>
                </a:solidFill>
                <a:latin typeface="Calibri" pitchFamily="34" charset="0"/>
              </a:rPr>
              <a:t>Definitions</a:t>
            </a:r>
            <a:endParaRPr lang="en-US" sz="1600" dirty="0">
              <a:solidFill>
                <a:schemeClr val="bg1"/>
              </a:solidFill>
              <a:latin typeface="Calibri" pitchFamily="34" charset="0"/>
            </a:endParaRPr>
          </a:p>
        </p:txBody>
      </p:sp>
      <p:sp>
        <p:nvSpPr>
          <p:cNvPr id="7175" name="Oval 10"/>
          <p:cNvSpPr>
            <a:spLocks noChangeArrowheads="1"/>
          </p:cNvSpPr>
          <p:nvPr/>
        </p:nvSpPr>
        <p:spPr bwMode="auto">
          <a:xfrm>
            <a:off x="0" y="3717032"/>
            <a:ext cx="1641475" cy="649288"/>
          </a:xfrm>
          <a:prstGeom prst="ellipse">
            <a:avLst/>
          </a:prstGeom>
          <a:solidFill>
            <a:schemeClr val="tx2"/>
          </a:solidFill>
          <a:ln w="9525" algn="ctr">
            <a:noFill/>
            <a:round/>
            <a:headEnd/>
            <a:tailEnd/>
          </a:ln>
        </p:spPr>
        <p:txBody>
          <a:bodyPr/>
          <a:lstStyle/>
          <a:p>
            <a:pPr algn="ctr"/>
            <a:r>
              <a:rPr lang="en-GB" sz="1600" dirty="0">
                <a:solidFill>
                  <a:schemeClr val="bg1"/>
                </a:solidFill>
                <a:latin typeface="Calibri" pitchFamily="34" charset="0"/>
              </a:rPr>
              <a:t>Focus</a:t>
            </a:r>
            <a:endParaRPr lang="en-US" sz="1600" dirty="0">
              <a:solidFill>
                <a:schemeClr val="bg1"/>
              </a:solidFill>
              <a:latin typeface="Calibri" pitchFamily="34" charset="0"/>
            </a:endParaRPr>
          </a:p>
        </p:txBody>
      </p:sp>
      <p:sp>
        <p:nvSpPr>
          <p:cNvPr id="7176" name="Oval 11"/>
          <p:cNvSpPr>
            <a:spLocks noChangeArrowheads="1"/>
          </p:cNvSpPr>
          <p:nvPr/>
        </p:nvSpPr>
        <p:spPr bwMode="auto">
          <a:xfrm>
            <a:off x="0" y="5373216"/>
            <a:ext cx="1711325" cy="649287"/>
          </a:xfrm>
          <a:prstGeom prst="ellipse">
            <a:avLst/>
          </a:prstGeom>
          <a:solidFill>
            <a:schemeClr val="tx2"/>
          </a:solidFill>
          <a:ln w="9525" algn="ctr">
            <a:noFill/>
            <a:round/>
            <a:headEnd/>
            <a:tailEnd/>
          </a:ln>
        </p:spPr>
        <p:txBody>
          <a:bodyPr/>
          <a:lstStyle/>
          <a:p>
            <a:r>
              <a:rPr lang="en-GB" sz="1600" dirty="0">
                <a:solidFill>
                  <a:schemeClr val="bg1"/>
                </a:solidFill>
                <a:latin typeface="Calibri" pitchFamily="34" charset="0"/>
              </a:rPr>
              <a:t>Framework</a:t>
            </a:r>
            <a:endParaRPr lang="en-US" sz="1600" dirty="0">
              <a:solidFill>
                <a:schemeClr val="bg1"/>
              </a:solidFill>
              <a:latin typeface="Calibri" pitchFamily="34" charset="0"/>
            </a:endParaRPr>
          </a:p>
        </p:txBody>
      </p:sp>
      <p:sp>
        <p:nvSpPr>
          <p:cNvPr id="9" name="Slide Number Placeholder 8"/>
          <p:cNvSpPr>
            <a:spLocks noGrp="1"/>
          </p:cNvSpPr>
          <p:nvPr>
            <p:ph type="sldNum" sz="quarter" idx="12"/>
          </p:nvPr>
        </p:nvSpPr>
        <p:spPr/>
        <p:txBody>
          <a:bodyPr/>
          <a:lstStyle/>
          <a:p>
            <a:fld id="{BCB32C8B-4140-491B-ACF6-94F2C517BF4D}" type="slidenum">
              <a:rPr lang="en-GB" smtClean="0"/>
              <a:pPr/>
              <a:t>19</a:t>
            </a:fld>
            <a:endParaRPr lang="en-GB"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55576" y="548680"/>
            <a:ext cx="7772400" cy="1470025"/>
          </a:xfrm>
        </p:spPr>
        <p:txBody>
          <a:bodyPr/>
          <a:lstStyle/>
          <a:p>
            <a:r>
              <a:rPr lang="en-GB" dirty="0" smtClean="0"/>
              <a:t>Your course tutor</a:t>
            </a:r>
            <a:endParaRPr lang="en-GB" dirty="0"/>
          </a:p>
        </p:txBody>
      </p:sp>
      <p:sp>
        <p:nvSpPr>
          <p:cNvPr id="5" name="Subtitle 4"/>
          <p:cNvSpPr>
            <a:spLocks noGrp="1"/>
          </p:cNvSpPr>
          <p:nvPr>
            <p:ph type="subTitle" idx="1"/>
          </p:nvPr>
        </p:nvSpPr>
        <p:spPr>
          <a:xfrm>
            <a:off x="1331640" y="2924944"/>
            <a:ext cx="6400800" cy="1320552"/>
          </a:xfrm>
        </p:spPr>
        <p:txBody>
          <a:bodyPr/>
          <a:lstStyle/>
          <a:p>
            <a:r>
              <a:rPr lang="en-GB" dirty="0" smtClean="0"/>
              <a:t>David Holmes</a:t>
            </a:r>
            <a:endParaRPr lang="en-GB" dirty="0"/>
          </a:p>
        </p:txBody>
      </p:sp>
      <p:sp>
        <p:nvSpPr>
          <p:cNvPr id="6" name="Slide Number Placeholder 5"/>
          <p:cNvSpPr>
            <a:spLocks noGrp="1"/>
          </p:cNvSpPr>
          <p:nvPr>
            <p:ph type="sldNum" sz="quarter" idx="12"/>
          </p:nvPr>
        </p:nvSpPr>
        <p:spPr/>
        <p:txBody>
          <a:bodyPr/>
          <a:lstStyle/>
          <a:p>
            <a:fld id="{97326DA0-C4E1-4FA8-92A6-727B56131221}" type="slidenum">
              <a:rPr lang="en-GB" smtClean="0"/>
              <a:pPr/>
              <a:t>2</a:t>
            </a:fld>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476672"/>
            <a:ext cx="8229600" cy="504056"/>
          </a:xfrm>
        </p:spPr>
        <p:txBody>
          <a:bodyPr/>
          <a:lstStyle/>
          <a:p>
            <a:r>
              <a:rPr lang="en-GB" sz="2400" dirty="0" smtClean="0"/>
              <a:t>Example: last paragraph of an introduction:</a:t>
            </a:r>
            <a:endParaRPr lang="en-GB" sz="2400" dirty="0"/>
          </a:p>
        </p:txBody>
      </p:sp>
      <p:sp>
        <p:nvSpPr>
          <p:cNvPr id="5" name="Content Placeholder 4"/>
          <p:cNvSpPr>
            <a:spLocks noGrp="1"/>
          </p:cNvSpPr>
          <p:nvPr>
            <p:ph sz="half" idx="2"/>
          </p:nvPr>
        </p:nvSpPr>
        <p:spPr>
          <a:xfrm>
            <a:off x="0" y="1556792"/>
            <a:ext cx="6156176" cy="5040560"/>
          </a:xfrm>
        </p:spPr>
        <p:txBody>
          <a:bodyPr/>
          <a:lstStyle/>
          <a:p>
            <a:pPr>
              <a:buNone/>
            </a:pPr>
            <a:r>
              <a:rPr lang="en-US" sz="1800" dirty="0" smtClean="0"/>
              <a:t>      In order to assess whether </a:t>
            </a:r>
            <a:r>
              <a:rPr lang="en-US" sz="1800" b="1" dirty="0" smtClean="0">
                <a:solidFill>
                  <a:srgbClr val="7030A0"/>
                </a:solidFill>
              </a:rPr>
              <a:t>the number of tectonic events is not increasing but their impact is becoming more disastrous </a:t>
            </a:r>
            <a:r>
              <a:rPr lang="en-US" sz="1800" dirty="0" smtClean="0"/>
              <a:t>this report will first analyse the data on</a:t>
            </a:r>
            <a:r>
              <a:rPr lang="en-US" sz="1800" dirty="0" smtClean="0">
                <a:solidFill>
                  <a:srgbClr val="7030A0"/>
                </a:solidFill>
              </a:rPr>
              <a:t> </a:t>
            </a:r>
            <a:r>
              <a:rPr lang="en-US" sz="1800" b="1" dirty="0" smtClean="0">
                <a:solidFill>
                  <a:srgbClr val="7030A0"/>
                </a:solidFill>
              </a:rPr>
              <a:t>tectonic events and disasters</a:t>
            </a:r>
            <a:r>
              <a:rPr lang="en-US" sz="1800" dirty="0" smtClean="0"/>
              <a:t> over the last 30 years </a:t>
            </a:r>
            <a:r>
              <a:rPr lang="en-US" sz="1800" b="1" dirty="0" smtClean="0">
                <a:solidFill>
                  <a:srgbClr val="FF0000"/>
                </a:solidFill>
              </a:rPr>
              <a:t>using databases such as EM-Dat</a:t>
            </a:r>
            <a:r>
              <a:rPr lang="en-US" sz="1800" dirty="0" smtClean="0"/>
              <a:t>. Secondly several different examples of events will be examined such as </a:t>
            </a:r>
            <a:r>
              <a:rPr lang="en-US" sz="1800" b="1" dirty="0" smtClean="0">
                <a:solidFill>
                  <a:srgbClr val="FF0000"/>
                </a:solidFill>
              </a:rPr>
              <a:t>comparing</a:t>
            </a:r>
            <a:r>
              <a:rPr lang="en-US" sz="1800" dirty="0" smtClean="0"/>
              <a:t> the impacts of the </a:t>
            </a:r>
            <a:r>
              <a:rPr lang="en-US" sz="1800" b="1" dirty="0" smtClean="0">
                <a:solidFill>
                  <a:srgbClr val="00B050"/>
                </a:solidFill>
              </a:rPr>
              <a:t>1993 and 2011 Japanese tsunamis</a:t>
            </a:r>
            <a:r>
              <a:rPr lang="en-US" sz="1800" dirty="0" smtClean="0"/>
              <a:t>. The </a:t>
            </a:r>
            <a:r>
              <a:rPr lang="en-US" sz="1800" b="1" dirty="0" smtClean="0">
                <a:solidFill>
                  <a:srgbClr val="FF0000"/>
                </a:solidFill>
              </a:rPr>
              <a:t>trend</a:t>
            </a:r>
            <a:r>
              <a:rPr lang="en-US" sz="1800" dirty="0" smtClean="0"/>
              <a:t> in volcanic disasters will also be examined with reference to events such as </a:t>
            </a:r>
            <a:r>
              <a:rPr lang="en-US" sz="1800" b="1" dirty="0" smtClean="0">
                <a:solidFill>
                  <a:srgbClr val="00B050"/>
                </a:solidFill>
              </a:rPr>
              <a:t>Mt Pinatubo and Nevada del Ruiz </a:t>
            </a:r>
            <a:r>
              <a:rPr lang="en-US" sz="1800" dirty="0" smtClean="0"/>
              <a:t>in 1985. Lastly earthquakes in the developing world will be examined. It is important to consider the </a:t>
            </a:r>
            <a:r>
              <a:rPr lang="en-US" sz="1800" b="1" dirty="0" smtClean="0">
                <a:solidFill>
                  <a:srgbClr val="00B050"/>
                </a:solidFill>
              </a:rPr>
              <a:t>developed and developing world</a:t>
            </a:r>
            <a:r>
              <a:rPr lang="en-US" sz="1800" dirty="0" smtClean="0"/>
              <a:t> in order to be able to assess whether vulnerability in increasing and this one reason the examples have been chosen. The </a:t>
            </a:r>
            <a:r>
              <a:rPr lang="en-US" sz="1800" b="1" dirty="0" smtClean="0">
                <a:solidFill>
                  <a:srgbClr val="C00000"/>
                </a:solidFill>
              </a:rPr>
              <a:t>report will show that there is little evidence for more tectonic hazards but there is some evidence that major earthquake disasters are becoming more common and larger in the developing world but that volcanic disasters are being reduced worldwide.</a:t>
            </a:r>
            <a:endParaRPr lang="en-GB" sz="1800" b="1" dirty="0" smtClean="0">
              <a:solidFill>
                <a:srgbClr val="C00000"/>
              </a:solidFill>
            </a:endParaRPr>
          </a:p>
          <a:p>
            <a:pPr>
              <a:buNone/>
            </a:pPr>
            <a:endParaRPr lang="en-GB" sz="1800" dirty="0"/>
          </a:p>
        </p:txBody>
      </p:sp>
      <p:sp>
        <p:nvSpPr>
          <p:cNvPr id="8" name="Pentagon 7"/>
          <p:cNvSpPr/>
          <p:nvPr/>
        </p:nvSpPr>
        <p:spPr>
          <a:xfrm flipH="1">
            <a:off x="6335688" y="1844824"/>
            <a:ext cx="2808312"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7030A0"/>
                </a:solidFill>
              </a:rPr>
              <a:t>Uses words from title</a:t>
            </a:r>
            <a:endParaRPr lang="en-GB" b="1" dirty="0">
              <a:solidFill>
                <a:srgbClr val="7030A0"/>
              </a:solidFill>
            </a:endParaRPr>
          </a:p>
        </p:txBody>
      </p:sp>
      <p:sp>
        <p:nvSpPr>
          <p:cNvPr id="9" name="Pentagon 8"/>
          <p:cNvSpPr/>
          <p:nvPr/>
        </p:nvSpPr>
        <p:spPr>
          <a:xfrm flipH="1">
            <a:off x="6228184" y="2492896"/>
            <a:ext cx="2915816" cy="86409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Expect sections on trends, comparisons</a:t>
            </a:r>
            <a:endParaRPr lang="en-GB" b="1" dirty="0">
              <a:solidFill>
                <a:srgbClr val="FF0000"/>
              </a:solidFill>
            </a:endParaRPr>
          </a:p>
        </p:txBody>
      </p:sp>
      <p:sp>
        <p:nvSpPr>
          <p:cNvPr id="10" name="Pentagon 9"/>
          <p:cNvSpPr/>
          <p:nvPr/>
        </p:nvSpPr>
        <p:spPr>
          <a:xfrm flipH="1">
            <a:off x="6228184" y="3501008"/>
            <a:ext cx="2915816" cy="100811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B050"/>
                </a:solidFill>
              </a:rPr>
              <a:t>Example / CS choice indicated and explained</a:t>
            </a:r>
            <a:endParaRPr lang="en-GB" b="1" dirty="0">
              <a:solidFill>
                <a:srgbClr val="00B050"/>
              </a:solidFill>
            </a:endParaRPr>
          </a:p>
        </p:txBody>
      </p:sp>
      <p:sp>
        <p:nvSpPr>
          <p:cNvPr id="11" name="Pentagon 10"/>
          <p:cNvSpPr/>
          <p:nvPr/>
        </p:nvSpPr>
        <p:spPr>
          <a:xfrm flipH="1">
            <a:off x="6372200" y="5229200"/>
            <a:ext cx="2771800" cy="100811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C00000"/>
                </a:solidFill>
              </a:rPr>
              <a:t>Indication of where the report is headed</a:t>
            </a:r>
          </a:p>
          <a:p>
            <a:pPr algn="ctr"/>
            <a:r>
              <a:rPr lang="en-GB" b="1" dirty="0" smtClean="0">
                <a:solidFill>
                  <a:srgbClr val="C00000"/>
                </a:solidFill>
              </a:rPr>
              <a:t>(argument)</a:t>
            </a:r>
            <a:endParaRPr lang="en-GB" b="1" dirty="0">
              <a:solidFill>
                <a:srgbClr val="C00000"/>
              </a:solidFill>
            </a:endParaRPr>
          </a:p>
        </p:txBody>
      </p:sp>
      <p:pic>
        <p:nvPicPr>
          <p:cNvPr id="1026" name="Picture 2"/>
          <p:cNvPicPr>
            <a:picLocks noChangeAspect="1" noChangeArrowheads="1"/>
          </p:cNvPicPr>
          <p:nvPr/>
        </p:nvPicPr>
        <p:blipFill>
          <a:blip r:embed="rId3" cstate="print"/>
          <a:srcRect/>
          <a:stretch>
            <a:fillRect/>
          </a:stretch>
        </p:blipFill>
        <p:spPr bwMode="auto">
          <a:xfrm>
            <a:off x="467544" y="908720"/>
            <a:ext cx="7667625" cy="63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777875"/>
          </a:xfrm>
        </p:spPr>
        <p:txBody>
          <a:bodyPr/>
          <a:lstStyle/>
          <a:p>
            <a:r>
              <a:rPr lang="en-US" sz="3600" b="1" dirty="0" smtClean="0"/>
              <a:t>Researching &amp; Methodology </a:t>
            </a:r>
            <a:endParaRPr lang="en-US" sz="3600" dirty="0" smtClean="0"/>
          </a:p>
        </p:txBody>
      </p:sp>
      <p:graphicFrame>
        <p:nvGraphicFramePr>
          <p:cNvPr id="5" name="Content Placeholder 4"/>
          <p:cNvGraphicFramePr>
            <a:graphicFrameLocks noGrp="1"/>
          </p:cNvGraphicFramePr>
          <p:nvPr>
            <p:ph sz="half" idx="1"/>
          </p:nvPr>
        </p:nvGraphicFramePr>
        <p:xfrm>
          <a:off x="250825" y="1125538"/>
          <a:ext cx="7633543" cy="975360"/>
        </p:xfrm>
        <a:graphic>
          <a:graphicData uri="http://schemas.openxmlformats.org/drawingml/2006/table">
            <a:tbl>
              <a:tblPr>
                <a:tableStyleId>{22838BEF-8BB2-4498-84A7-C5851F593DF1}</a:tableStyleId>
              </a:tblPr>
              <a:tblGrid>
                <a:gridCol w="853429"/>
                <a:gridCol w="6780114"/>
              </a:tblGrid>
              <a:tr h="527095">
                <a:tc>
                  <a:txBody>
                    <a:bodyPr/>
                    <a:lstStyle/>
                    <a:p>
                      <a:pPr>
                        <a:spcAft>
                          <a:spcPts val="0"/>
                        </a:spcAft>
                      </a:pPr>
                      <a:r>
                        <a:rPr lang="en-US" sz="1600" dirty="0"/>
                        <a:t>12-15</a:t>
                      </a:r>
                      <a:endParaRPr lang="en-US" sz="1600" dirty="0">
                        <a:latin typeface="Calibri"/>
                        <a:ea typeface="Calibri"/>
                        <a:cs typeface="Times New Roman"/>
                      </a:endParaRPr>
                    </a:p>
                  </a:txBody>
                  <a:tcPr marL="59298" marR="59298" marT="0" marB="0"/>
                </a:tc>
                <a:tc>
                  <a:txBody>
                    <a:bodyPr/>
                    <a:lstStyle/>
                    <a:p>
                      <a:pPr marL="342900" lvl="0" indent="-342900">
                        <a:spcAft>
                          <a:spcPts val="0"/>
                        </a:spcAft>
                        <a:buFont typeface="Symbol"/>
                        <a:buChar char=""/>
                        <a:tabLst>
                          <a:tab pos="457200" algn="l"/>
                        </a:tabLst>
                      </a:pPr>
                      <a:r>
                        <a:rPr lang="en-US" sz="1600" dirty="0"/>
                        <a:t>Wide range of relevant case studies used (by scale and or location).</a:t>
                      </a:r>
                    </a:p>
                    <a:p>
                      <a:pPr marL="342900" lvl="0" indent="-342900">
                        <a:spcAft>
                          <a:spcPts val="0"/>
                        </a:spcAft>
                        <a:buFont typeface="Symbol"/>
                        <a:buChar char=""/>
                        <a:tabLst>
                          <a:tab pos="457200" algn="l"/>
                        </a:tabLst>
                      </a:pPr>
                      <a:r>
                        <a:rPr lang="en-US" sz="1600" dirty="0"/>
                        <a:t>Relevant concepts, and/or theories used</a:t>
                      </a:r>
                    </a:p>
                    <a:p>
                      <a:pPr marL="342900" lvl="0" indent="-342900">
                        <a:spcAft>
                          <a:spcPts val="0"/>
                        </a:spcAft>
                        <a:buFont typeface="Symbol"/>
                        <a:buChar char=""/>
                        <a:tabLst>
                          <a:tab pos="457200" algn="l"/>
                        </a:tabLst>
                      </a:pPr>
                      <a:r>
                        <a:rPr lang="en-US" sz="1600" dirty="0"/>
                        <a:t>Factual, topical evidence </a:t>
                      </a:r>
                    </a:p>
                    <a:p>
                      <a:pPr marL="342900" lvl="0" indent="-342900">
                        <a:spcAft>
                          <a:spcPts val="0"/>
                        </a:spcAft>
                        <a:buFont typeface="Symbol"/>
                        <a:buChar char=""/>
                        <a:tabLst>
                          <a:tab pos="457200" algn="l"/>
                        </a:tabLst>
                      </a:pPr>
                      <a:r>
                        <a:rPr lang="en-US" sz="1600" dirty="0"/>
                        <a:t>Indication of methodology i.e. how evidence was sampled/selected</a:t>
                      </a:r>
                      <a:endParaRPr lang="en-US" sz="1600" dirty="0">
                        <a:latin typeface="Calibri"/>
                        <a:ea typeface="Calibri"/>
                        <a:cs typeface="Times New Roman"/>
                      </a:endParaRPr>
                    </a:p>
                  </a:txBody>
                  <a:tcPr marL="59298" marR="59298" marT="0" marB="0"/>
                </a:tc>
              </a:tr>
            </a:tbl>
          </a:graphicData>
        </a:graphic>
      </p:graphicFrame>
      <p:sp>
        <p:nvSpPr>
          <p:cNvPr id="9227" name="Content Placeholder 3"/>
          <p:cNvSpPr>
            <a:spLocks noGrp="1"/>
          </p:cNvSpPr>
          <p:nvPr>
            <p:ph sz="half" idx="2"/>
          </p:nvPr>
        </p:nvSpPr>
        <p:spPr>
          <a:xfrm>
            <a:off x="285750" y="2276475"/>
            <a:ext cx="8501063" cy="2088629"/>
          </a:xfrm>
        </p:spPr>
        <p:txBody>
          <a:bodyPr/>
          <a:lstStyle/>
          <a:p>
            <a:r>
              <a:rPr lang="en-GB" sz="2000" dirty="0" smtClean="0"/>
              <a:t>Indicate how, and why, various sources were used</a:t>
            </a:r>
          </a:p>
          <a:p>
            <a:pPr>
              <a:buNone/>
            </a:pPr>
            <a:r>
              <a:rPr lang="en-GB" sz="2000" dirty="0" smtClean="0"/>
              <a:t>Format could be:</a:t>
            </a:r>
          </a:p>
          <a:p>
            <a:r>
              <a:rPr lang="en-GB" sz="2000" i="1" dirty="0" smtClean="0">
                <a:solidFill>
                  <a:schemeClr val="tx2"/>
                </a:solidFill>
              </a:rPr>
              <a:t>A paragraph on methods and research sources</a:t>
            </a:r>
            <a:endParaRPr lang="en-US" sz="2000" i="1" dirty="0" smtClean="0">
              <a:solidFill>
                <a:schemeClr val="tx2"/>
              </a:solidFill>
            </a:endParaRPr>
          </a:p>
          <a:p>
            <a:r>
              <a:rPr lang="en-GB" sz="2000" i="1" dirty="0" smtClean="0">
                <a:solidFill>
                  <a:schemeClr val="tx2"/>
                </a:solidFill>
              </a:rPr>
              <a:t>A methodology table</a:t>
            </a:r>
            <a:endParaRPr lang="en-US" sz="2000" i="1" dirty="0" smtClean="0">
              <a:solidFill>
                <a:schemeClr val="tx2"/>
              </a:solidFill>
            </a:endParaRPr>
          </a:p>
          <a:p>
            <a:r>
              <a:rPr lang="en-GB" sz="2000" i="1" dirty="0" smtClean="0">
                <a:solidFill>
                  <a:schemeClr val="tx2"/>
                </a:solidFill>
              </a:rPr>
              <a:t>Integrated with referencing, like this:</a:t>
            </a:r>
            <a:endParaRPr lang="en-US" sz="2000" i="1" dirty="0" smtClean="0">
              <a:solidFill>
                <a:schemeClr val="tx2"/>
              </a:solidFill>
            </a:endParaRPr>
          </a:p>
          <a:p>
            <a:pPr>
              <a:buFont typeface="Arial" charset="0"/>
              <a:buNone/>
            </a:pPr>
            <a:endParaRPr lang="en-US" sz="2000" dirty="0" smtClean="0"/>
          </a:p>
          <a:p>
            <a:pPr>
              <a:buFont typeface="Arial" charset="0"/>
              <a:buNone/>
            </a:pPr>
            <a:endParaRPr lang="en-US" sz="2000" dirty="0" smtClean="0"/>
          </a:p>
          <a:p>
            <a:endParaRPr lang="en-US" sz="2000" dirty="0" smtClean="0"/>
          </a:p>
        </p:txBody>
      </p:sp>
      <p:sp>
        <p:nvSpPr>
          <p:cNvPr id="6" name="Rounded Rectangle 5"/>
          <p:cNvSpPr/>
          <p:nvPr/>
        </p:nvSpPr>
        <p:spPr>
          <a:xfrm>
            <a:off x="251520" y="4365104"/>
            <a:ext cx="8352928" cy="1296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i="1" dirty="0">
                <a:solidFill>
                  <a:schemeClr val="dk1"/>
                </a:solidFill>
              </a:rPr>
              <a:t>“The 2008 Sichuan earthquake in China was a devastating event. Details of it causes and impacts were researched in Geography Review (D Petley, 2009) which is a well respected, unbiased source. Prof Petley is director of the Landslides Research Centre at Durham Uni.”</a:t>
            </a:r>
            <a:endParaRPr lang="en-US" i="1" dirty="0">
              <a:solidFill>
                <a:schemeClr val="dk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251520" y="2492896"/>
          <a:ext cx="8575118" cy="3456384"/>
        </p:xfrm>
        <a:graphic>
          <a:graphicData uri="http://schemas.openxmlformats.org/drawingml/2006/table">
            <a:tbl>
              <a:tblPr>
                <a:tableStyleId>{22838BEF-8BB2-4498-84A7-C5851F593DF1}</a:tableStyleId>
              </a:tblPr>
              <a:tblGrid>
                <a:gridCol w="1843438"/>
                <a:gridCol w="6731680"/>
              </a:tblGrid>
              <a:tr h="576064">
                <a:tc>
                  <a:txBody>
                    <a:bodyPr/>
                    <a:lstStyle/>
                    <a:p>
                      <a:pPr>
                        <a:spcAft>
                          <a:spcPts val="0"/>
                        </a:spcAft>
                      </a:pPr>
                      <a:r>
                        <a:rPr lang="en-GB" sz="1600" b="1" i="0" dirty="0"/>
                        <a:t>Selection </a:t>
                      </a:r>
                      <a:endParaRPr lang="en-US" sz="1600" b="1" i="0" dirty="0">
                        <a:latin typeface="Calibri"/>
                        <a:ea typeface="Calibri"/>
                        <a:cs typeface="Times New Roman"/>
                      </a:endParaRPr>
                    </a:p>
                  </a:txBody>
                  <a:tcPr marL="21909" marR="21909" marT="0" marB="0"/>
                </a:tc>
                <a:tc>
                  <a:txBody>
                    <a:bodyPr/>
                    <a:lstStyle/>
                    <a:p>
                      <a:pPr>
                        <a:spcAft>
                          <a:spcPts val="0"/>
                        </a:spcAft>
                      </a:pPr>
                      <a:r>
                        <a:rPr lang="en-GB" sz="1600" dirty="0"/>
                        <a:t>Brief explanations of why particular material was used e.g. one website over another </a:t>
                      </a:r>
                      <a:endParaRPr lang="en-US" sz="1600" dirty="0">
                        <a:latin typeface="Calibri"/>
                        <a:ea typeface="Calibri"/>
                        <a:cs typeface="Times New Roman"/>
                      </a:endParaRPr>
                    </a:p>
                  </a:txBody>
                  <a:tcPr marL="21909" marR="21909" marT="0" marB="0"/>
                </a:tc>
              </a:tr>
              <a:tr h="576064">
                <a:tc>
                  <a:txBody>
                    <a:bodyPr/>
                    <a:lstStyle/>
                    <a:p>
                      <a:pPr>
                        <a:spcAft>
                          <a:spcPts val="0"/>
                        </a:spcAft>
                      </a:pPr>
                      <a:r>
                        <a:rPr lang="en-GB" sz="1600" b="1" i="0" dirty="0"/>
                        <a:t>Range of research </a:t>
                      </a:r>
                      <a:endParaRPr lang="en-US" sz="1600" b="1" i="0" dirty="0">
                        <a:latin typeface="Calibri"/>
                        <a:ea typeface="Calibri"/>
                        <a:cs typeface="Times New Roman"/>
                      </a:endParaRPr>
                    </a:p>
                  </a:txBody>
                  <a:tcPr marL="21909" marR="21909" marT="0" marB="0"/>
                </a:tc>
                <a:tc>
                  <a:txBody>
                    <a:bodyPr/>
                    <a:lstStyle/>
                    <a:p>
                      <a:pPr>
                        <a:spcAft>
                          <a:spcPts val="0"/>
                        </a:spcAft>
                      </a:pPr>
                      <a:r>
                        <a:rPr lang="en-GB" sz="1600" dirty="0"/>
                        <a:t>Commenting on the range of research sources uses i.e. to provide balance and avoid bias </a:t>
                      </a:r>
                      <a:endParaRPr lang="en-US" sz="1600" dirty="0">
                        <a:latin typeface="Calibri"/>
                        <a:ea typeface="Calibri"/>
                        <a:cs typeface="Times New Roman"/>
                      </a:endParaRPr>
                    </a:p>
                  </a:txBody>
                  <a:tcPr marL="21909" marR="21909" marT="0" marB="0"/>
                </a:tc>
              </a:tr>
              <a:tr h="576064">
                <a:tc>
                  <a:txBody>
                    <a:bodyPr/>
                    <a:lstStyle/>
                    <a:p>
                      <a:pPr>
                        <a:spcAft>
                          <a:spcPts val="0"/>
                        </a:spcAft>
                      </a:pPr>
                      <a:r>
                        <a:rPr lang="en-GB" sz="1600" b="1" i="0" dirty="0"/>
                        <a:t>‘Age’ of resources </a:t>
                      </a:r>
                      <a:endParaRPr lang="en-US" sz="1600" b="1" i="0" dirty="0">
                        <a:latin typeface="Calibri"/>
                        <a:ea typeface="Calibri"/>
                        <a:cs typeface="Times New Roman"/>
                      </a:endParaRPr>
                    </a:p>
                  </a:txBody>
                  <a:tcPr marL="21909" marR="21909" marT="0" marB="0"/>
                </a:tc>
                <a:tc>
                  <a:txBody>
                    <a:bodyPr/>
                    <a:lstStyle/>
                    <a:p>
                      <a:pPr>
                        <a:spcAft>
                          <a:spcPts val="0"/>
                        </a:spcAft>
                      </a:pPr>
                      <a:r>
                        <a:rPr lang="en-GB" sz="1600" dirty="0"/>
                        <a:t>Commenting on how up to date some materials are, compared to others </a:t>
                      </a:r>
                      <a:endParaRPr lang="en-US" sz="1600" dirty="0">
                        <a:latin typeface="Calibri"/>
                        <a:ea typeface="Calibri"/>
                        <a:cs typeface="Times New Roman"/>
                      </a:endParaRPr>
                    </a:p>
                  </a:txBody>
                  <a:tcPr marL="21909" marR="21909" marT="0" marB="0"/>
                </a:tc>
              </a:tr>
              <a:tr h="576064">
                <a:tc>
                  <a:txBody>
                    <a:bodyPr/>
                    <a:lstStyle/>
                    <a:p>
                      <a:pPr>
                        <a:spcAft>
                          <a:spcPts val="0"/>
                        </a:spcAft>
                      </a:pPr>
                      <a:r>
                        <a:rPr lang="en-GB" sz="1600" b="1" i="0" dirty="0"/>
                        <a:t>Bias </a:t>
                      </a:r>
                      <a:endParaRPr lang="en-US" sz="1600" b="1" i="0" dirty="0">
                        <a:latin typeface="Calibri"/>
                        <a:ea typeface="Calibri"/>
                        <a:cs typeface="Times New Roman"/>
                      </a:endParaRPr>
                    </a:p>
                  </a:txBody>
                  <a:tcPr marL="21909" marR="21909" marT="0" marB="0"/>
                </a:tc>
                <a:tc>
                  <a:txBody>
                    <a:bodyPr/>
                    <a:lstStyle/>
                    <a:p>
                      <a:pPr>
                        <a:spcAft>
                          <a:spcPts val="0"/>
                        </a:spcAft>
                      </a:pPr>
                      <a:r>
                        <a:rPr lang="en-GB" sz="1600" dirty="0"/>
                        <a:t>Commenting on the bias that might be present in some sources e.g. the Economist compared to New Internationalist </a:t>
                      </a:r>
                      <a:endParaRPr lang="en-US" sz="1600" dirty="0">
                        <a:latin typeface="Calibri"/>
                        <a:ea typeface="Calibri"/>
                        <a:cs typeface="Times New Roman"/>
                      </a:endParaRPr>
                    </a:p>
                  </a:txBody>
                  <a:tcPr marL="21909" marR="21909" marT="0" marB="0"/>
                </a:tc>
              </a:tr>
              <a:tr h="576064">
                <a:tc>
                  <a:txBody>
                    <a:bodyPr/>
                    <a:lstStyle/>
                    <a:p>
                      <a:pPr>
                        <a:spcAft>
                          <a:spcPts val="0"/>
                        </a:spcAft>
                      </a:pPr>
                      <a:r>
                        <a:rPr lang="en-GB" sz="1600" b="1" i="0" dirty="0"/>
                        <a:t>Reliability </a:t>
                      </a:r>
                      <a:endParaRPr lang="en-US" sz="1600" b="1" i="0" dirty="0">
                        <a:latin typeface="Calibri"/>
                        <a:ea typeface="Calibri"/>
                        <a:cs typeface="Times New Roman"/>
                      </a:endParaRPr>
                    </a:p>
                  </a:txBody>
                  <a:tcPr marL="21909" marR="21909" marT="0" marB="0"/>
                </a:tc>
                <a:tc>
                  <a:txBody>
                    <a:bodyPr/>
                    <a:lstStyle/>
                    <a:p>
                      <a:pPr>
                        <a:spcAft>
                          <a:spcPts val="0"/>
                        </a:spcAft>
                      </a:pPr>
                      <a:r>
                        <a:rPr lang="en-GB" sz="1600" dirty="0"/>
                        <a:t>Commenting on the authors e.g. academic researchers versus opinions in blogs or newspaper articles </a:t>
                      </a:r>
                      <a:endParaRPr lang="en-US" sz="1600" dirty="0">
                        <a:latin typeface="Calibri"/>
                        <a:ea typeface="Calibri"/>
                        <a:cs typeface="Times New Roman"/>
                      </a:endParaRPr>
                    </a:p>
                  </a:txBody>
                  <a:tcPr marL="21909" marR="21909" marT="0" marB="0"/>
                </a:tc>
              </a:tr>
              <a:tr h="576064">
                <a:tc>
                  <a:txBody>
                    <a:bodyPr/>
                    <a:lstStyle/>
                    <a:p>
                      <a:pPr>
                        <a:spcAft>
                          <a:spcPts val="0"/>
                        </a:spcAft>
                      </a:pPr>
                      <a:r>
                        <a:rPr lang="en-GB" sz="1600" b="1" i="0" dirty="0"/>
                        <a:t>Comparison </a:t>
                      </a:r>
                      <a:endParaRPr lang="en-US" sz="1600" b="1" i="0" dirty="0">
                        <a:latin typeface="Calibri"/>
                        <a:ea typeface="Calibri"/>
                        <a:cs typeface="Times New Roman"/>
                      </a:endParaRPr>
                    </a:p>
                  </a:txBody>
                  <a:tcPr marL="21909" marR="21909" marT="0" marB="0"/>
                </a:tc>
                <a:tc>
                  <a:txBody>
                    <a:bodyPr/>
                    <a:lstStyle/>
                    <a:p>
                      <a:pPr>
                        <a:spcAft>
                          <a:spcPts val="0"/>
                        </a:spcAft>
                      </a:pPr>
                      <a:r>
                        <a:rPr lang="en-GB" sz="1600" dirty="0"/>
                        <a:t>Comparing one source to another and identifying discrepancies e.g. earthquake death tolls of economic losses </a:t>
                      </a:r>
                      <a:endParaRPr lang="en-US" sz="1600" dirty="0">
                        <a:latin typeface="Calibri"/>
                        <a:ea typeface="Calibri"/>
                        <a:cs typeface="Times New Roman"/>
                      </a:endParaRPr>
                    </a:p>
                  </a:txBody>
                  <a:tcPr marL="21909" marR="21909" marT="0" marB="0"/>
                </a:tc>
              </a:tr>
            </a:tbl>
          </a:graphicData>
        </a:graphic>
      </p:graphicFrame>
      <p:sp>
        <p:nvSpPr>
          <p:cNvPr id="4" name="Content Placeholder 3"/>
          <p:cNvSpPr>
            <a:spLocks noGrp="1"/>
          </p:cNvSpPr>
          <p:nvPr>
            <p:ph sz="half" idx="2"/>
          </p:nvPr>
        </p:nvSpPr>
        <p:spPr>
          <a:xfrm>
            <a:off x="251520" y="764704"/>
            <a:ext cx="8568952" cy="1728192"/>
          </a:xfrm>
        </p:spPr>
        <p:txBody>
          <a:bodyPr/>
          <a:lstStyle/>
          <a:p>
            <a:pPr>
              <a:buNone/>
            </a:pPr>
            <a:r>
              <a:rPr lang="en-GB" sz="2000" b="1" dirty="0" smtClean="0"/>
              <a:t>Some comments need to be made on sources, but:</a:t>
            </a:r>
          </a:p>
          <a:p>
            <a:r>
              <a:rPr lang="en-GB" sz="2000" dirty="0" smtClean="0"/>
              <a:t>Not slavishly for every source used</a:t>
            </a:r>
          </a:p>
          <a:p>
            <a:r>
              <a:rPr lang="en-GB" sz="2000" dirty="0" smtClean="0"/>
              <a:t>Not all types of comments for all sources</a:t>
            </a:r>
          </a:p>
          <a:p>
            <a:r>
              <a:rPr lang="en-GB" sz="2000" dirty="0" smtClean="0"/>
              <a:t>Possible comments include:</a:t>
            </a:r>
            <a:endParaRPr lang="en-GB"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92088"/>
          </a:xfrm>
        </p:spPr>
        <p:txBody>
          <a:bodyPr rtlCol="0">
            <a:normAutofit/>
          </a:bodyPr>
          <a:lstStyle/>
          <a:p>
            <a:pPr fontAlgn="auto">
              <a:spcAft>
                <a:spcPts val="0"/>
              </a:spcAft>
              <a:defRPr/>
            </a:pPr>
            <a:r>
              <a:rPr lang="en-GB" sz="3600" dirty="0" smtClean="0"/>
              <a:t>…..a methodology paragraph?</a:t>
            </a:r>
            <a:endParaRPr lang="en-US" sz="3600" dirty="0"/>
          </a:p>
        </p:txBody>
      </p:sp>
      <p:sp>
        <p:nvSpPr>
          <p:cNvPr id="4" name="Content Placeholder 3"/>
          <p:cNvSpPr>
            <a:spLocks noGrp="1"/>
          </p:cNvSpPr>
          <p:nvPr>
            <p:ph sz="half" idx="2"/>
          </p:nvPr>
        </p:nvSpPr>
        <p:spPr>
          <a:xfrm>
            <a:off x="179512" y="1556792"/>
            <a:ext cx="3816424" cy="4525962"/>
          </a:xfrm>
        </p:spPr>
        <p:txBody>
          <a:bodyPr/>
          <a:lstStyle/>
          <a:p>
            <a:r>
              <a:rPr lang="en-GB" sz="1800" dirty="0" smtClean="0"/>
              <a:t>This is the most common approach</a:t>
            </a:r>
          </a:p>
          <a:p>
            <a:r>
              <a:rPr lang="en-GB" sz="1800" dirty="0" smtClean="0"/>
              <a:t>Keep it brief-ish </a:t>
            </a:r>
          </a:p>
          <a:p>
            <a:r>
              <a:rPr lang="en-GB" sz="1800" dirty="0" smtClean="0"/>
              <a:t>Maybe ½ to ¾ side max</a:t>
            </a:r>
          </a:p>
          <a:p>
            <a:pPr>
              <a:buNone/>
            </a:pPr>
            <a:endParaRPr lang="en-GB" sz="1800" dirty="0" smtClean="0"/>
          </a:p>
          <a:p>
            <a:r>
              <a:rPr lang="en-GB" sz="1800" dirty="0" smtClean="0"/>
              <a:t>Tables are fine, if kept simple</a:t>
            </a:r>
          </a:p>
          <a:p>
            <a:r>
              <a:rPr lang="en-GB" sz="1800" dirty="0" smtClean="0"/>
              <a:t>3 columns, not 5 or 6! </a:t>
            </a:r>
          </a:p>
          <a:p>
            <a:r>
              <a:rPr lang="en-GB" sz="1800" dirty="0" smtClean="0"/>
              <a:t>Source + how it will be used + comments on the source</a:t>
            </a:r>
          </a:p>
          <a:p>
            <a:r>
              <a:rPr lang="en-GB" sz="1800" dirty="0" smtClean="0"/>
              <a:t>Tables need to avoid needless repetition (group sources by type)</a:t>
            </a:r>
            <a:endParaRPr lang="en-GB" sz="1800" dirty="0"/>
          </a:p>
        </p:txBody>
      </p:sp>
      <p:pic>
        <p:nvPicPr>
          <p:cNvPr id="6" name="Content Placeholder 4"/>
          <p:cNvPicPr>
            <a:picLocks noGrp="1"/>
          </p:cNvPicPr>
          <p:nvPr>
            <p:ph sz="half" idx="1"/>
          </p:nvPr>
        </p:nvPicPr>
        <p:blipFill>
          <a:blip r:embed="rId3" cstate="email"/>
          <a:srcRect/>
          <a:stretch>
            <a:fillRect/>
          </a:stretch>
        </p:blipFill>
        <p:spPr bwMode="auto">
          <a:xfrm>
            <a:off x="4355976" y="1484784"/>
            <a:ext cx="4536504" cy="4608512"/>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sz="half" idx="1"/>
          </p:nvPr>
        </p:nvSpPr>
        <p:spPr>
          <a:xfrm>
            <a:off x="500063" y="571500"/>
            <a:ext cx="8286750" cy="2281436"/>
          </a:xfrm>
        </p:spPr>
        <p:txBody>
          <a:bodyPr/>
          <a:lstStyle/>
          <a:p>
            <a:pPr>
              <a:buNone/>
            </a:pPr>
            <a:r>
              <a:rPr lang="en-GB" sz="2000" dirty="0" smtClean="0"/>
              <a:t>Huge methodology is not required because there are also marks in this section for:</a:t>
            </a:r>
            <a:endParaRPr lang="en-US" sz="2000" dirty="0" smtClean="0"/>
          </a:p>
          <a:p>
            <a:r>
              <a:rPr lang="en-GB" sz="2000" i="1" dirty="0" smtClean="0">
                <a:solidFill>
                  <a:schemeClr val="tx2"/>
                </a:solidFill>
              </a:rPr>
              <a:t>A wide range of case studies </a:t>
            </a:r>
            <a:endParaRPr lang="en-US" sz="2000" i="1" dirty="0" smtClean="0">
              <a:solidFill>
                <a:schemeClr val="tx2"/>
              </a:solidFill>
            </a:endParaRPr>
          </a:p>
          <a:p>
            <a:r>
              <a:rPr lang="en-GB" sz="2000" i="1" dirty="0" smtClean="0">
                <a:solidFill>
                  <a:schemeClr val="tx2"/>
                </a:solidFill>
              </a:rPr>
              <a:t>Relevant concepts and theories</a:t>
            </a:r>
            <a:endParaRPr lang="en-US" sz="2000" i="1" dirty="0" smtClean="0">
              <a:solidFill>
                <a:schemeClr val="tx2"/>
              </a:solidFill>
            </a:endParaRPr>
          </a:p>
          <a:p>
            <a:r>
              <a:rPr lang="en-GB" sz="2000" i="1" dirty="0" smtClean="0">
                <a:solidFill>
                  <a:schemeClr val="tx2"/>
                </a:solidFill>
              </a:rPr>
              <a:t>Factual, topical evidence</a:t>
            </a:r>
          </a:p>
          <a:p>
            <a:endParaRPr lang="en-GB" sz="2000" i="1" dirty="0" smtClean="0">
              <a:solidFill>
                <a:schemeClr val="tx2"/>
              </a:solidFill>
            </a:endParaRPr>
          </a:p>
          <a:p>
            <a:pPr>
              <a:buNone/>
            </a:pPr>
            <a:r>
              <a:rPr lang="en-GB" sz="2000" dirty="0" smtClean="0">
                <a:solidFill>
                  <a:schemeClr val="tx2"/>
                </a:solidFill>
              </a:rPr>
              <a:t>Some candidates need a steer on their overall choice of evidence:</a:t>
            </a:r>
            <a:endParaRPr lang="en-US" sz="2000" dirty="0" smtClean="0">
              <a:solidFill>
                <a:schemeClr val="tx2"/>
              </a:solidFill>
            </a:endParaRPr>
          </a:p>
          <a:p>
            <a:endParaRPr lang="en-US" sz="2000" dirty="0" smtClean="0"/>
          </a:p>
        </p:txBody>
      </p:sp>
      <p:graphicFrame>
        <p:nvGraphicFramePr>
          <p:cNvPr id="5" name="Content Placeholder 4"/>
          <p:cNvGraphicFramePr>
            <a:graphicFrameLocks noGrp="1"/>
          </p:cNvGraphicFramePr>
          <p:nvPr>
            <p:ph sz="half" idx="2"/>
          </p:nvPr>
        </p:nvGraphicFramePr>
        <p:xfrm>
          <a:off x="1547664" y="3140968"/>
          <a:ext cx="6080760" cy="3044944"/>
        </p:xfrm>
        <a:graphic>
          <a:graphicData uri="http://schemas.openxmlformats.org/drawingml/2006/table">
            <a:tbl>
              <a:tblPr>
                <a:tableStyleId>{22838BEF-8BB2-4498-84A7-C5851F593DF1}</a:tableStyleId>
              </a:tblPr>
              <a:tblGrid>
                <a:gridCol w="3040380"/>
                <a:gridCol w="3040380"/>
              </a:tblGrid>
              <a:tr h="676654">
                <a:tc>
                  <a:txBody>
                    <a:bodyPr/>
                    <a:lstStyle/>
                    <a:p>
                      <a:pPr algn="ctr">
                        <a:spcAft>
                          <a:spcPts val="0"/>
                        </a:spcAft>
                      </a:pPr>
                      <a:r>
                        <a:rPr lang="en-GB" sz="1800" b="1" dirty="0"/>
                        <a:t>Good choice</a:t>
                      </a:r>
                      <a:endParaRPr lang="en-US" sz="1800" b="1" dirty="0"/>
                    </a:p>
                    <a:p>
                      <a:pPr algn="ctr">
                        <a:spcAft>
                          <a:spcPts val="0"/>
                        </a:spcAft>
                      </a:pPr>
                      <a:r>
                        <a:rPr lang="en-GB" sz="1800" b="1" dirty="0">
                          <a:sym typeface="Wingdings"/>
                        </a:rPr>
                        <a:t></a:t>
                      </a:r>
                      <a:endParaRPr lang="en-US" sz="1800" b="1" dirty="0">
                        <a:latin typeface="Calibri"/>
                        <a:ea typeface="Calibri"/>
                        <a:cs typeface="Times New Roman"/>
                      </a:endParaRPr>
                    </a:p>
                  </a:txBody>
                  <a:tcPr marL="68580" marR="68580" marT="0" marB="0">
                    <a:solidFill>
                      <a:srgbClr val="92D050"/>
                    </a:solidFill>
                  </a:tcPr>
                </a:tc>
                <a:tc>
                  <a:txBody>
                    <a:bodyPr/>
                    <a:lstStyle/>
                    <a:p>
                      <a:pPr algn="ctr">
                        <a:spcAft>
                          <a:spcPts val="0"/>
                        </a:spcAft>
                      </a:pPr>
                      <a:r>
                        <a:rPr lang="en-GB" sz="1800" b="1" dirty="0"/>
                        <a:t>Poor choice</a:t>
                      </a:r>
                      <a:endParaRPr lang="en-US" sz="1800" b="1" dirty="0"/>
                    </a:p>
                    <a:p>
                      <a:pPr algn="ctr">
                        <a:spcAft>
                          <a:spcPts val="0"/>
                        </a:spcAft>
                      </a:pPr>
                      <a:r>
                        <a:rPr lang="en-GB" sz="1800" b="1" dirty="0">
                          <a:sym typeface="Wingdings"/>
                        </a:rPr>
                        <a:t></a:t>
                      </a:r>
                      <a:endParaRPr lang="en-US" sz="1800" b="1" dirty="0">
                        <a:latin typeface="Calibri"/>
                        <a:ea typeface="Calibri"/>
                        <a:cs typeface="Times New Roman"/>
                      </a:endParaRPr>
                    </a:p>
                  </a:txBody>
                  <a:tcPr marL="68580" marR="68580" marT="0" marB="0">
                    <a:solidFill>
                      <a:schemeClr val="accent1"/>
                    </a:solidFill>
                  </a:tcPr>
                </a:tc>
              </a:tr>
              <a:tr h="2368290">
                <a:tc>
                  <a:txBody>
                    <a:bodyPr/>
                    <a:lstStyle/>
                    <a:p>
                      <a:pPr algn="ctr">
                        <a:spcAft>
                          <a:spcPts val="0"/>
                        </a:spcAft>
                      </a:pPr>
                      <a:endParaRPr lang="en-GB" sz="1800" dirty="0"/>
                    </a:p>
                    <a:p>
                      <a:pPr algn="ctr">
                        <a:spcAft>
                          <a:spcPts val="0"/>
                        </a:spcAft>
                      </a:pPr>
                      <a:r>
                        <a:rPr lang="en-GB" sz="1800" dirty="0"/>
                        <a:t>Kashmir earthquake, 2005</a:t>
                      </a:r>
                      <a:endParaRPr lang="en-US" sz="1800" dirty="0"/>
                    </a:p>
                    <a:p>
                      <a:pPr algn="ctr">
                        <a:spcAft>
                          <a:spcPts val="0"/>
                        </a:spcAft>
                      </a:pPr>
                      <a:r>
                        <a:rPr lang="en-GB" sz="1800" dirty="0"/>
                        <a:t>Samoa tsunami, 2009</a:t>
                      </a:r>
                      <a:endParaRPr lang="en-US" sz="1800" dirty="0"/>
                    </a:p>
                    <a:p>
                      <a:pPr algn="ctr">
                        <a:spcAft>
                          <a:spcPts val="0"/>
                        </a:spcAft>
                      </a:pPr>
                      <a:r>
                        <a:rPr lang="en-GB" sz="1800" dirty="0"/>
                        <a:t>Mount Pinatubo, 1991</a:t>
                      </a:r>
                      <a:endParaRPr lang="en-US" sz="1800" dirty="0"/>
                    </a:p>
                    <a:p>
                      <a:pPr algn="ctr">
                        <a:spcAft>
                          <a:spcPts val="0"/>
                        </a:spcAft>
                      </a:pPr>
                      <a:r>
                        <a:rPr lang="en-GB" sz="1800" dirty="0"/>
                        <a:t>Kobe earthquake , 1995</a:t>
                      </a:r>
                      <a:endParaRPr lang="en-US" sz="1800" dirty="0"/>
                    </a:p>
                    <a:p>
                      <a:pPr algn="ctr">
                        <a:spcAft>
                          <a:spcPts val="0"/>
                        </a:spcAft>
                      </a:pPr>
                      <a:r>
                        <a:rPr lang="en-GB" sz="1800" dirty="0"/>
                        <a:t>Haiti earthquake, 2010</a:t>
                      </a:r>
                      <a:endParaRPr lang="en-US" sz="1800" dirty="0">
                        <a:latin typeface="Calibri"/>
                        <a:ea typeface="Calibri"/>
                        <a:cs typeface="Times New Roman"/>
                      </a:endParaRPr>
                    </a:p>
                  </a:txBody>
                  <a:tcPr marL="68580" marR="68580" marT="0" marB="0">
                    <a:solidFill>
                      <a:srgbClr val="92D050"/>
                    </a:solidFill>
                  </a:tcPr>
                </a:tc>
                <a:tc>
                  <a:txBody>
                    <a:bodyPr/>
                    <a:lstStyle/>
                    <a:p>
                      <a:pPr algn="ctr">
                        <a:spcAft>
                          <a:spcPts val="0"/>
                        </a:spcAft>
                      </a:pPr>
                      <a:endParaRPr lang="en-GB" sz="1800" dirty="0"/>
                    </a:p>
                    <a:p>
                      <a:pPr algn="ctr">
                        <a:spcAft>
                          <a:spcPts val="0"/>
                        </a:spcAft>
                      </a:pPr>
                      <a:r>
                        <a:rPr lang="en-GB" sz="1800" dirty="0"/>
                        <a:t>Kashmir earthquake, 2005</a:t>
                      </a:r>
                      <a:endParaRPr lang="en-US" sz="1800" dirty="0"/>
                    </a:p>
                    <a:p>
                      <a:pPr algn="ctr">
                        <a:spcAft>
                          <a:spcPts val="0"/>
                        </a:spcAft>
                      </a:pPr>
                      <a:r>
                        <a:rPr lang="en-GB" sz="1800" dirty="0"/>
                        <a:t>Bam earthquake, 2003</a:t>
                      </a:r>
                      <a:endParaRPr lang="en-US" sz="1800" dirty="0"/>
                    </a:p>
                    <a:p>
                      <a:pPr algn="ctr">
                        <a:spcAft>
                          <a:spcPts val="0"/>
                        </a:spcAft>
                      </a:pPr>
                      <a:r>
                        <a:rPr lang="en-GB" sz="1800" dirty="0"/>
                        <a:t>Sichuan earthquake, 2008</a:t>
                      </a:r>
                      <a:endParaRPr lang="en-US" sz="1800" dirty="0"/>
                    </a:p>
                    <a:p>
                      <a:pPr algn="ctr">
                        <a:spcAft>
                          <a:spcPts val="0"/>
                        </a:spcAft>
                      </a:pPr>
                      <a:r>
                        <a:rPr lang="en-GB" sz="1800" dirty="0"/>
                        <a:t>Tangshan earthquake, 1976</a:t>
                      </a:r>
                      <a:endParaRPr lang="en-US" sz="1800" dirty="0"/>
                    </a:p>
                    <a:p>
                      <a:pPr algn="ctr">
                        <a:spcAft>
                          <a:spcPts val="0"/>
                        </a:spcAft>
                      </a:pPr>
                      <a:r>
                        <a:rPr lang="en-GB" sz="1800" dirty="0"/>
                        <a:t>Great Kanto earthquake, 1923</a:t>
                      </a:r>
                      <a:endParaRPr lang="en-US" sz="1800" dirty="0">
                        <a:latin typeface="Calibri"/>
                        <a:ea typeface="Calibri"/>
                        <a:cs typeface="Times New Roman"/>
                      </a:endParaRPr>
                    </a:p>
                  </a:txBody>
                  <a:tcPr marL="68580" marR="68580" marT="0" marB="0">
                    <a:solidFill>
                      <a:schemeClr val="accent1"/>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712" y="476672"/>
            <a:ext cx="8229600" cy="504279"/>
          </a:xfrm>
        </p:spPr>
        <p:txBody>
          <a:bodyPr>
            <a:normAutofit fontScale="90000"/>
          </a:bodyPr>
          <a:lstStyle/>
          <a:p>
            <a:r>
              <a:rPr lang="en-GB" b="1" dirty="0" smtClean="0"/>
              <a:t>Analysis </a:t>
            </a:r>
            <a:r>
              <a:rPr lang="en-GB" b="1" dirty="0"/>
              <a:t>and </a:t>
            </a:r>
            <a:r>
              <a:rPr lang="en-GB" b="1" dirty="0" smtClean="0"/>
              <a:t>Application</a:t>
            </a:r>
            <a:endParaRPr lang="en-GB"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070591001"/>
              </p:ext>
            </p:extLst>
          </p:nvPr>
        </p:nvGraphicFramePr>
        <p:xfrm>
          <a:off x="457200" y="4728772"/>
          <a:ext cx="8280920" cy="1219200"/>
        </p:xfrm>
        <a:graphic>
          <a:graphicData uri="http://schemas.openxmlformats.org/drawingml/2006/table">
            <a:tbl>
              <a:tblPr>
                <a:tableStyleId>{08FB837D-C827-4EFA-A057-4D05807E0F7C}</a:tableStyleId>
              </a:tblPr>
              <a:tblGrid>
                <a:gridCol w="829749"/>
                <a:gridCol w="6372995"/>
                <a:gridCol w="1078176"/>
              </a:tblGrid>
              <a:tr h="605790">
                <a:tc>
                  <a:txBody>
                    <a:bodyPr/>
                    <a:lstStyle/>
                    <a:p>
                      <a:pPr>
                        <a:spcAft>
                          <a:spcPts val="0"/>
                        </a:spcAft>
                      </a:pPr>
                      <a:r>
                        <a:rPr lang="en-GB" sz="1600" dirty="0"/>
                        <a:t>17-20</a:t>
                      </a:r>
                      <a:endParaRPr lang="en-GB" sz="1600" dirty="0">
                        <a:latin typeface="Calibri"/>
                        <a:ea typeface="Calibri"/>
                        <a:cs typeface="Times New Roman"/>
                      </a:endParaRPr>
                    </a:p>
                  </a:txBody>
                  <a:tcPr marL="45434" marR="45434" marT="0" marB="0"/>
                </a:tc>
                <a:tc>
                  <a:txBody>
                    <a:bodyPr/>
                    <a:lstStyle/>
                    <a:p>
                      <a:pPr marL="342900" lvl="0" indent="-342900">
                        <a:spcAft>
                          <a:spcPts val="0"/>
                        </a:spcAft>
                        <a:buFont typeface="Symbol"/>
                        <a:buChar char=""/>
                        <a:tabLst>
                          <a:tab pos="457200" algn="l"/>
                        </a:tabLst>
                      </a:pPr>
                      <a:r>
                        <a:rPr lang="en-GB" sz="1600" dirty="0"/>
                        <a:t>All research applied directly to question set</a:t>
                      </a:r>
                    </a:p>
                    <a:p>
                      <a:pPr marL="342900" lvl="0" indent="-342900">
                        <a:spcAft>
                          <a:spcPts val="0"/>
                        </a:spcAft>
                        <a:buFont typeface="Symbol"/>
                        <a:buChar char=""/>
                        <a:tabLst>
                          <a:tab pos="457200" algn="l"/>
                        </a:tabLst>
                      </a:pPr>
                      <a:r>
                        <a:rPr lang="en-GB" sz="1600" dirty="0"/>
                        <a:t>High conceptual understanding</a:t>
                      </a:r>
                    </a:p>
                    <a:p>
                      <a:pPr marL="342900" lvl="0" indent="-342900">
                        <a:spcAft>
                          <a:spcPts val="0"/>
                        </a:spcAft>
                        <a:buFont typeface="Symbol"/>
                        <a:buChar char=""/>
                        <a:tabLst>
                          <a:tab pos="457200" algn="l"/>
                        </a:tabLst>
                      </a:pPr>
                      <a:r>
                        <a:rPr lang="en-GB" sz="1600" dirty="0"/>
                        <a:t>Cogent argument</a:t>
                      </a:r>
                    </a:p>
                    <a:p>
                      <a:pPr marL="342900" lvl="0" indent="-342900">
                        <a:spcAft>
                          <a:spcPts val="0"/>
                        </a:spcAft>
                        <a:buFont typeface="Symbol"/>
                        <a:buChar char=""/>
                        <a:tabLst>
                          <a:tab pos="457200" algn="l"/>
                        </a:tabLst>
                      </a:pPr>
                      <a:r>
                        <a:rPr lang="en-GB" sz="1600" dirty="0"/>
                        <a:t>Appreciation of different values/perspectives about the question</a:t>
                      </a:r>
                    </a:p>
                    <a:p>
                      <a:pPr marL="342900" lvl="0" indent="-342900">
                        <a:spcAft>
                          <a:spcPts val="0"/>
                        </a:spcAft>
                        <a:buFont typeface="Symbol"/>
                        <a:buChar char=""/>
                        <a:tabLst>
                          <a:tab pos="457200" algn="l"/>
                        </a:tabLst>
                      </a:pPr>
                      <a:r>
                        <a:rPr lang="en-GB" sz="1600" dirty="0"/>
                        <a:t>Any maps/diagrams are used to support answer</a:t>
                      </a:r>
                      <a:endParaRPr lang="en-GB" sz="1600" dirty="0">
                        <a:latin typeface="Calibri"/>
                        <a:ea typeface="Calibri"/>
                        <a:cs typeface="Times New Roman"/>
                      </a:endParaRPr>
                    </a:p>
                  </a:txBody>
                  <a:tcPr marL="45434" marR="45434" marT="0" marB="0"/>
                </a:tc>
                <a:tc>
                  <a:txBody>
                    <a:bodyPr/>
                    <a:lstStyle/>
                    <a:p>
                      <a:pPr marL="228600">
                        <a:spcAft>
                          <a:spcPts val="0"/>
                        </a:spcAft>
                      </a:pPr>
                      <a:endParaRPr lang="en-GB" sz="1600" dirty="0"/>
                    </a:p>
                    <a:p>
                      <a:pPr marL="228600">
                        <a:spcAft>
                          <a:spcPts val="0"/>
                        </a:spcAft>
                      </a:pPr>
                      <a:r>
                        <a:rPr lang="en-GB" sz="1600" dirty="0"/>
                        <a:t>MS</a:t>
                      </a:r>
                      <a:endParaRPr lang="en-GB" sz="1600" dirty="0">
                        <a:latin typeface="Calibri"/>
                        <a:ea typeface="Calibri"/>
                        <a:cs typeface="Times New Roman"/>
                      </a:endParaRPr>
                    </a:p>
                  </a:txBody>
                  <a:tcPr marL="45434" marR="45434" marT="0" marB="0"/>
                </a:tc>
              </a:tr>
            </a:tbl>
          </a:graphicData>
        </a:graphic>
      </p:graphicFrame>
      <p:sp>
        <p:nvSpPr>
          <p:cNvPr id="3" name="Content Placeholder 2"/>
          <p:cNvSpPr>
            <a:spLocks noGrp="1"/>
          </p:cNvSpPr>
          <p:nvPr>
            <p:ph sz="half" idx="1"/>
          </p:nvPr>
        </p:nvSpPr>
        <p:spPr>
          <a:xfrm>
            <a:off x="437712" y="1196975"/>
            <a:ext cx="8229600" cy="3384153"/>
          </a:xfrm>
        </p:spPr>
        <p:txBody>
          <a:bodyPr/>
          <a:lstStyle/>
          <a:p>
            <a:r>
              <a:rPr lang="en-GB" sz="2000" dirty="0" smtClean="0"/>
              <a:t>Large % of the overall marks.</a:t>
            </a:r>
          </a:p>
          <a:p>
            <a:r>
              <a:rPr lang="en-GB" sz="2000" dirty="0" smtClean="0"/>
              <a:t>Can be over-long, and all rather descriptive / ‘my next case study is’….</a:t>
            </a:r>
          </a:p>
          <a:p>
            <a:r>
              <a:rPr lang="en-GB" sz="2000" dirty="0" smtClean="0"/>
              <a:t> A mix of detailed case studies (3 or 4) and small, less detailed examples that either support the main case study (bolstering the argument), and contrast with it (making more complex points) works well.</a:t>
            </a:r>
          </a:p>
          <a:p>
            <a:r>
              <a:rPr lang="en-GB" sz="2000" dirty="0" smtClean="0"/>
              <a:t>An example could be an argument that volcanic risk has been reduced by prediction (Mt Pinatubo CS supported by Mt Merapi example), but not in all cases (Mt Ontake example – see later today).</a:t>
            </a:r>
          </a:p>
          <a:p>
            <a:r>
              <a:rPr lang="en-GB" sz="2000" dirty="0" smtClean="0"/>
              <a:t>This is much more valuable than 1 ½ sides on every aspect of Mt Pinatubo.!</a:t>
            </a:r>
            <a:endParaRPr lang="en-GB" sz="2000" dirty="0"/>
          </a:p>
        </p:txBody>
      </p:sp>
    </p:spTree>
    <p:extLst>
      <p:ext uri="{BB962C8B-B14F-4D97-AF65-F5344CB8AC3E}">
        <p14:creationId xmlns:p14="http://schemas.microsoft.com/office/powerpoint/2010/main" val="2803393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648072"/>
          </a:xfrm>
        </p:spPr>
        <p:txBody>
          <a:bodyPr/>
          <a:lstStyle/>
          <a:p>
            <a:r>
              <a:rPr lang="en-GB" dirty="0" smtClean="0"/>
              <a:t>Analysis and Application</a:t>
            </a:r>
            <a:endParaRPr lang="en-GB" dirty="0"/>
          </a:p>
        </p:txBody>
      </p:sp>
      <p:graphicFrame>
        <p:nvGraphicFramePr>
          <p:cNvPr id="5" name="Content Placeholder 5"/>
          <p:cNvGraphicFramePr>
            <a:graphicFrameLocks noGrp="1"/>
          </p:cNvGraphicFramePr>
          <p:nvPr>
            <p:ph sz="half" idx="1"/>
            <p:extLst>
              <p:ext uri="{D42A27DB-BD31-4B8C-83A1-F6EECF244321}">
                <p14:modId xmlns:p14="http://schemas.microsoft.com/office/powerpoint/2010/main" val="112387660"/>
              </p:ext>
            </p:extLst>
          </p:nvPr>
        </p:nvGraphicFramePr>
        <p:xfrm>
          <a:off x="395536" y="1340768"/>
          <a:ext cx="8218488" cy="4671073"/>
        </p:xfrm>
        <a:graphic>
          <a:graphicData uri="http://schemas.openxmlformats.org/drawingml/2006/table">
            <a:tbl>
              <a:tblPr firstRow="1" bandRow="1">
                <a:tableStyleId>{5C22544A-7EE6-4342-B048-85BDC9FD1C3A}</a:tableStyleId>
              </a:tblPr>
              <a:tblGrid>
                <a:gridCol w="4109244"/>
                <a:gridCol w="4109244"/>
              </a:tblGrid>
              <a:tr h="1261987">
                <a:tc>
                  <a:txBody>
                    <a:bodyPr/>
                    <a:lstStyle/>
                    <a:p>
                      <a:pPr algn="ctr"/>
                      <a:r>
                        <a:rPr lang="en-GB" sz="2000" dirty="0" smtClean="0">
                          <a:solidFill>
                            <a:schemeClr val="accent6">
                              <a:lumMod val="75000"/>
                            </a:schemeClr>
                          </a:solidFill>
                          <a:sym typeface="Wingdings"/>
                        </a:rPr>
                        <a:t>Good</a:t>
                      </a:r>
                      <a:r>
                        <a:rPr lang="en-GB" sz="2000" baseline="0" dirty="0" smtClean="0">
                          <a:solidFill>
                            <a:schemeClr val="accent6">
                              <a:lumMod val="75000"/>
                            </a:schemeClr>
                          </a:solidFill>
                          <a:sym typeface="Wingdings"/>
                        </a:rPr>
                        <a:t> </a:t>
                      </a:r>
                      <a:endParaRPr lang="en-GB" sz="2000" dirty="0">
                        <a:solidFill>
                          <a:schemeClr val="accent6">
                            <a:lumMod val="75000"/>
                          </a:schemeClr>
                        </a:solidFill>
                      </a:endParaRPr>
                    </a:p>
                  </a:txBody>
                  <a:tcPr/>
                </a:tc>
                <a:tc>
                  <a:txBody>
                    <a:bodyPr/>
                    <a:lstStyle/>
                    <a:p>
                      <a:pPr algn="ctr"/>
                      <a:r>
                        <a:rPr lang="en-GB" sz="2000" dirty="0" smtClean="0">
                          <a:solidFill>
                            <a:schemeClr val="accent6">
                              <a:lumMod val="75000"/>
                            </a:schemeClr>
                          </a:solidFill>
                          <a:sym typeface="Wingdings"/>
                        </a:rPr>
                        <a:t>Less</a:t>
                      </a:r>
                      <a:r>
                        <a:rPr lang="en-GB" sz="2000" baseline="0" dirty="0" smtClean="0">
                          <a:solidFill>
                            <a:schemeClr val="accent6">
                              <a:lumMod val="75000"/>
                            </a:schemeClr>
                          </a:solidFill>
                          <a:sym typeface="Wingdings"/>
                        </a:rPr>
                        <a:t> good</a:t>
                      </a:r>
                      <a:endParaRPr lang="en-GB" sz="2000" dirty="0">
                        <a:solidFill>
                          <a:schemeClr val="accent6">
                            <a:lumMod val="75000"/>
                          </a:schemeClr>
                        </a:solidFill>
                      </a:endParaRPr>
                    </a:p>
                  </a:txBody>
                  <a:tcPr/>
                </a:tc>
              </a:tr>
              <a:tr h="336677">
                <a:tc>
                  <a:txBody>
                    <a:bodyPr/>
                    <a:lstStyle/>
                    <a:p>
                      <a:pPr algn="ctr"/>
                      <a:r>
                        <a:rPr lang="en-GB" sz="1600" dirty="0" smtClean="0"/>
                        <a:t>Selects</a:t>
                      </a:r>
                      <a:r>
                        <a:rPr lang="en-GB" sz="1600" baseline="0" dirty="0" smtClean="0"/>
                        <a:t> &amp; applies</a:t>
                      </a:r>
                      <a:endParaRPr lang="en-GB" sz="1600" dirty="0"/>
                    </a:p>
                  </a:txBody>
                  <a:tcPr/>
                </a:tc>
                <a:tc>
                  <a:txBody>
                    <a:bodyPr/>
                    <a:lstStyle/>
                    <a:p>
                      <a:pPr algn="ctr"/>
                      <a:r>
                        <a:rPr lang="en-GB" sz="1600" dirty="0" smtClean="0"/>
                        <a:t>Descriptive ‘everything I</a:t>
                      </a:r>
                      <a:r>
                        <a:rPr lang="en-GB" sz="1600" baseline="0" dirty="0" smtClean="0"/>
                        <a:t> know’</a:t>
                      </a:r>
                      <a:endParaRPr lang="en-GB" sz="1600" dirty="0"/>
                    </a:p>
                  </a:txBody>
                  <a:tcPr/>
                </a:tc>
              </a:tr>
              <a:tr h="345553">
                <a:tc>
                  <a:txBody>
                    <a:bodyPr/>
                    <a:lstStyle/>
                    <a:p>
                      <a:pPr algn="ctr"/>
                      <a:r>
                        <a:rPr lang="en-GB" sz="1600" dirty="0" smtClean="0"/>
                        <a:t>CS / examples</a:t>
                      </a:r>
                      <a:r>
                        <a:rPr lang="en-GB" sz="1600" baseline="0" dirty="0" smtClean="0"/>
                        <a:t> illustrate different points</a:t>
                      </a:r>
                      <a:endParaRPr lang="en-GB" sz="1600" dirty="0"/>
                    </a:p>
                  </a:txBody>
                  <a:tcPr/>
                </a:tc>
                <a:tc>
                  <a:txBody>
                    <a:bodyPr/>
                    <a:lstStyle/>
                    <a:p>
                      <a:pPr algn="ctr"/>
                      <a:r>
                        <a:rPr lang="en-GB" sz="1600" dirty="0" smtClean="0"/>
                        <a:t>‘Different’ case studies actually</a:t>
                      </a:r>
                      <a:r>
                        <a:rPr lang="en-GB" sz="1600" baseline="0" dirty="0" smtClean="0"/>
                        <a:t> the same.</a:t>
                      </a:r>
                      <a:endParaRPr lang="en-GB" sz="1600" dirty="0"/>
                    </a:p>
                  </a:txBody>
                  <a:tcPr/>
                </a:tc>
              </a:tr>
              <a:tr h="336677">
                <a:tc>
                  <a:txBody>
                    <a:bodyPr/>
                    <a:lstStyle/>
                    <a:p>
                      <a:pPr algn="ctr"/>
                      <a:r>
                        <a:rPr lang="en-GB" sz="1600" dirty="0" smtClean="0"/>
                        <a:t>Factually</a:t>
                      </a:r>
                      <a:r>
                        <a:rPr lang="en-GB" sz="1600" baseline="0" dirty="0" smtClean="0"/>
                        <a:t> accurate </a:t>
                      </a:r>
                      <a:endParaRPr lang="en-GB" sz="1600" dirty="0"/>
                    </a:p>
                  </a:txBody>
                  <a:tcPr/>
                </a:tc>
                <a:tc>
                  <a:txBody>
                    <a:bodyPr/>
                    <a:lstStyle/>
                    <a:p>
                      <a:pPr algn="ctr"/>
                      <a:r>
                        <a:rPr lang="en-GB" sz="1600" dirty="0" smtClean="0"/>
                        <a:t>Inaccurate </a:t>
                      </a:r>
                      <a:endParaRPr lang="en-GB" sz="1600" dirty="0"/>
                    </a:p>
                  </a:txBody>
                  <a:tcPr/>
                </a:tc>
              </a:tr>
              <a:tr h="336677">
                <a:tc>
                  <a:txBody>
                    <a:bodyPr/>
                    <a:lstStyle/>
                    <a:p>
                      <a:pPr algn="ctr"/>
                      <a:r>
                        <a:rPr lang="en-GB" sz="1600" dirty="0" smtClean="0"/>
                        <a:t>Clear explanations; complex ideas</a:t>
                      </a:r>
                      <a:endParaRPr lang="en-GB" sz="1600" dirty="0"/>
                    </a:p>
                  </a:txBody>
                  <a:tcPr/>
                </a:tc>
                <a:tc>
                  <a:txBody>
                    <a:bodyPr/>
                    <a:lstStyle/>
                    <a:p>
                      <a:pPr algn="ctr"/>
                      <a:r>
                        <a:rPr lang="en-GB" sz="1600" dirty="0" smtClean="0"/>
                        <a:t>Simplistic, lacks understanding</a:t>
                      </a:r>
                      <a:endParaRPr lang="en-GB" sz="1600" dirty="0"/>
                    </a:p>
                  </a:txBody>
                  <a:tcPr/>
                </a:tc>
              </a:tr>
              <a:tr h="336677">
                <a:tc>
                  <a:txBody>
                    <a:bodyPr/>
                    <a:lstStyle/>
                    <a:p>
                      <a:pPr algn="ctr"/>
                      <a:r>
                        <a:rPr lang="en-GB" sz="1600" dirty="0" smtClean="0"/>
                        <a:t>Clear,</a:t>
                      </a:r>
                      <a:r>
                        <a:rPr lang="en-GB" sz="1600" baseline="0" dirty="0" smtClean="0"/>
                        <a:t> logical argument</a:t>
                      </a:r>
                      <a:endParaRPr lang="en-GB" sz="1600" dirty="0"/>
                    </a:p>
                  </a:txBody>
                  <a:tcPr/>
                </a:tc>
                <a:tc>
                  <a:txBody>
                    <a:bodyPr/>
                    <a:lstStyle/>
                    <a:p>
                      <a:pPr algn="ctr"/>
                      <a:r>
                        <a:rPr lang="en-GB" sz="1600" dirty="0" smtClean="0"/>
                        <a:t>No argument,</a:t>
                      </a:r>
                      <a:r>
                        <a:rPr lang="en-GB" sz="1600" baseline="0" dirty="0" smtClean="0"/>
                        <a:t> just ‘stuff’</a:t>
                      </a:r>
                      <a:endParaRPr lang="en-GB" sz="1600" dirty="0"/>
                    </a:p>
                  </a:txBody>
                  <a:tcPr/>
                </a:tc>
              </a:tr>
              <a:tr h="336677">
                <a:tc>
                  <a:txBody>
                    <a:bodyPr/>
                    <a:lstStyle/>
                    <a:p>
                      <a:pPr algn="ctr"/>
                      <a:r>
                        <a:rPr lang="en-GB" sz="1600" dirty="0" smtClean="0"/>
                        <a:t>Balanced view</a:t>
                      </a:r>
                      <a:endParaRPr lang="en-GB" sz="1600" dirty="0"/>
                    </a:p>
                  </a:txBody>
                  <a:tcPr/>
                </a:tc>
                <a:tc>
                  <a:txBody>
                    <a:bodyPr/>
                    <a:lstStyle/>
                    <a:p>
                      <a:pPr algn="ctr"/>
                      <a:r>
                        <a:rPr lang="en-GB" sz="1600" dirty="0" smtClean="0"/>
                        <a:t>Unbalanced;</a:t>
                      </a:r>
                      <a:r>
                        <a:rPr lang="en-GB" sz="1600" baseline="0" dirty="0" smtClean="0"/>
                        <a:t> stereotypical</a:t>
                      </a:r>
                      <a:endParaRPr lang="en-GB" sz="1600" dirty="0"/>
                    </a:p>
                  </a:txBody>
                  <a:tcPr/>
                </a:tc>
              </a:tr>
              <a:tr h="581533">
                <a:tc>
                  <a:txBody>
                    <a:bodyPr/>
                    <a:lstStyle/>
                    <a:p>
                      <a:pPr algn="ctr"/>
                      <a:r>
                        <a:rPr lang="en-GB" sz="1600" dirty="0" smtClean="0"/>
                        <a:t>Linked; one example / idea leads to another</a:t>
                      </a:r>
                      <a:endParaRPr lang="en-GB" sz="1600" dirty="0"/>
                    </a:p>
                  </a:txBody>
                  <a:tcPr/>
                </a:tc>
                <a:tc>
                  <a:txBody>
                    <a:bodyPr/>
                    <a:lstStyle/>
                    <a:p>
                      <a:pPr algn="ctr"/>
                      <a:r>
                        <a:rPr lang="en-GB" sz="1600" dirty="0" smtClean="0"/>
                        <a:t>Separate accounts, usually ‘the</a:t>
                      </a:r>
                      <a:r>
                        <a:rPr lang="en-GB" sz="1600" baseline="0" dirty="0" smtClean="0"/>
                        <a:t> next case study is’</a:t>
                      </a:r>
                      <a:endParaRPr lang="en-GB" sz="1600" dirty="0"/>
                    </a:p>
                  </a:txBody>
                  <a:tcPr/>
                </a:tc>
              </a:tr>
              <a:tr h="376015">
                <a:tc>
                  <a:txBody>
                    <a:bodyPr/>
                    <a:lstStyle/>
                    <a:p>
                      <a:pPr algn="ctr"/>
                      <a:r>
                        <a:rPr lang="en-GB" sz="1600" dirty="0" smtClean="0"/>
                        <a:t>Ongoing</a:t>
                      </a:r>
                      <a:r>
                        <a:rPr lang="en-GB" sz="1600" baseline="0" dirty="0" smtClean="0"/>
                        <a:t> evaluation helps link sections</a:t>
                      </a:r>
                      <a:endParaRPr lang="en-GB" sz="1600" dirty="0"/>
                    </a:p>
                  </a:txBody>
                  <a:tcPr/>
                </a:tc>
                <a:tc>
                  <a:txBody>
                    <a:bodyPr/>
                    <a:lstStyle/>
                    <a:p>
                      <a:pPr algn="ctr"/>
                      <a:r>
                        <a:rPr lang="en-GB" sz="1600" dirty="0" smtClean="0"/>
                        <a:t>No ongoing</a:t>
                      </a:r>
                      <a:r>
                        <a:rPr lang="en-GB" sz="1600" baseline="0" dirty="0" smtClean="0"/>
                        <a:t> evaluation</a:t>
                      </a:r>
                      <a:endParaRPr lang="en-GB" sz="1600" dirty="0"/>
                    </a:p>
                  </a:txBody>
                  <a:tcPr/>
                </a:tc>
              </a:tr>
              <a:tr h="4226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Diagrams</a:t>
                      </a:r>
                      <a:r>
                        <a:rPr lang="en-GB" sz="1600" baseline="0" dirty="0" smtClean="0"/>
                        <a:t> chosen carefully  &amp; used</a:t>
                      </a:r>
                      <a:endParaRPr lang="en-GB" sz="16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Pictures</a:t>
                      </a:r>
                      <a:r>
                        <a:rPr lang="en-GB" sz="1600" baseline="0" dirty="0" smtClean="0"/>
                        <a:t> make it look pretty</a:t>
                      </a:r>
                      <a:endParaRPr lang="en-GB" sz="1600" dirty="0" smtClean="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9512" y="692696"/>
            <a:ext cx="8856984" cy="2376263"/>
          </a:xfrm>
        </p:spPr>
        <p:txBody>
          <a:bodyPr/>
          <a:lstStyle/>
          <a:p>
            <a:r>
              <a:rPr lang="en-GB" sz="1800" dirty="0" smtClean="0"/>
              <a:t>Probably best with 3 or 4 conceptual sections.</a:t>
            </a:r>
          </a:p>
          <a:p>
            <a:r>
              <a:rPr lang="en-GB" sz="1800" dirty="0" smtClean="0"/>
              <a:t>Many candidates number these.</a:t>
            </a:r>
          </a:p>
          <a:p>
            <a:r>
              <a:rPr lang="en-GB" sz="1800" dirty="0" smtClean="0"/>
              <a:t>Any more, and the Report becomes overloaded and a conclusion becomes rather elusive.</a:t>
            </a:r>
          </a:p>
          <a:p>
            <a:r>
              <a:rPr lang="en-GB" sz="1800" dirty="0" smtClean="0"/>
              <a:t>Steer clear of ‘case study’ sections if possible.</a:t>
            </a:r>
          </a:p>
          <a:p>
            <a:r>
              <a:rPr lang="en-GB" sz="1800" dirty="0" smtClean="0"/>
              <a:t>The case study approach works against comparison and evaluation i.e. high level thinking skills.</a:t>
            </a:r>
          </a:p>
          <a:p>
            <a:r>
              <a:rPr lang="en-GB" sz="1800" dirty="0" smtClean="0"/>
              <a:t>Rather than naming the case study in section headings, identify the theme:</a:t>
            </a:r>
            <a:endParaRPr lang="en-GB" sz="1800" dirty="0"/>
          </a:p>
        </p:txBody>
      </p:sp>
      <p:graphicFrame>
        <p:nvGraphicFramePr>
          <p:cNvPr id="5" name="Content Placeholder 4"/>
          <p:cNvGraphicFramePr>
            <a:graphicFrameLocks noGrp="1"/>
          </p:cNvGraphicFramePr>
          <p:nvPr>
            <p:ph sz="half" idx="2"/>
            <p:extLst/>
          </p:nvPr>
        </p:nvGraphicFramePr>
        <p:xfrm>
          <a:off x="473188" y="3223927"/>
          <a:ext cx="8229600" cy="330200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Q3 June 14 </a:t>
                      </a:r>
                      <a:r>
                        <a:rPr lang="en-GB" sz="1800" b="1" i="1" dirty="0" smtClean="0"/>
                        <a:t>Strategies</a:t>
                      </a:r>
                      <a:r>
                        <a:rPr lang="en-GB" sz="1800" b="1" i="1" baseline="0" dirty="0" smtClean="0"/>
                        <a:t> for increasing global food supply are inevitably unsustainable. Discuss. </a:t>
                      </a:r>
                      <a:endParaRPr lang="en-US" sz="1800" b="1" i="1" dirty="0" smtClean="0"/>
                    </a:p>
                  </a:txBody>
                  <a:tcPr/>
                </a:tc>
                <a:tc hMerge="1">
                  <a:txBody>
                    <a:bodyPr/>
                    <a:lstStyle/>
                    <a:p>
                      <a:endParaRPr lang="en-GB" dirty="0"/>
                    </a:p>
                  </a:txBody>
                  <a:tcPr/>
                </a:tc>
              </a:tr>
              <a:tr h="370840">
                <a:tc>
                  <a:txBody>
                    <a:bodyPr/>
                    <a:lstStyle/>
                    <a:p>
                      <a:pPr algn="ctr"/>
                      <a:r>
                        <a:rPr lang="en-GB" b="1" dirty="0" smtClean="0"/>
                        <a:t>CASE STUDY</a:t>
                      </a:r>
                      <a:endParaRPr lang="en-GB" b="1" dirty="0"/>
                    </a:p>
                  </a:txBody>
                  <a:tcPr/>
                </a:tc>
                <a:tc>
                  <a:txBody>
                    <a:bodyPr/>
                    <a:lstStyle/>
                    <a:p>
                      <a:pPr algn="ctr"/>
                      <a:r>
                        <a:rPr lang="en-GB" b="1" dirty="0" smtClean="0"/>
                        <a:t>CONCEPTUAL</a:t>
                      </a:r>
                      <a:endParaRPr lang="en-GB" b="1" dirty="0"/>
                    </a:p>
                  </a:txBody>
                  <a:tcPr/>
                </a:tc>
              </a:tr>
              <a:tr h="370840">
                <a:tc>
                  <a:txBody>
                    <a:bodyPr/>
                    <a:lstStyle/>
                    <a:p>
                      <a:pPr marL="0" indent="0">
                        <a:buFont typeface="+mj-lt"/>
                        <a:buNone/>
                      </a:pPr>
                      <a:r>
                        <a:rPr lang="en-GB" dirty="0" smtClean="0"/>
                        <a:t>1. Green Revolution in</a:t>
                      </a:r>
                      <a:r>
                        <a:rPr lang="en-GB" baseline="0" dirty="0" smtClean="0"/>
                        <a:t> India</a:t>
                      </a:r>
                      <a:endParaRPr lang="en-GB" dirty="0"/>
                    </a:p>
                  </a:txBody>
                  <a:tcPr/>
                </a:tc>
                <a:tc>
                  <a:txBody>
                    <a:bodyPr/>
                    <a:lstStyle/>
                    <a:p>
                      <a:r>
                        <a:rPr lang="en-GB" dirty="0" smtClean="0"/>
                        <a:t>Hi-tech approaches:</a:t>
                      </a:r>
                      <a:r>
                        <a:rPr lang="en-GB" baseline="0" dirty="0" smtClean="0"/>
                        <a:t> GM and GR compared.</a:t>
                      </a:r>
                      <a:endParaRPr lang="en-GB" dirty="0"/>
                    </a:p>
                  </a:txBody>
                  <a:tcPr/>
                </a:tc>
              </a:tr>
              <a:tr h="370840">
                <a:tc>
                  <a:txBody>
                    <a:bodyPr/>
                    <a:lstStyle/>
                    <a:p>
                      <a:pPr marL="0" indent="0">
                        <a:buFont typeface="+mj-lt"/>
                        <a:buNone/>
                      </a:pPr>
                      <a:r>
                        <a:rPr lang="en-GB" dirty="0" smtClean="0"/>
                        <a:t>2. Intermediate technology in Bangladesh</a:t>
                      </a:r>
                      <a:endParaRPr lang="en-GB" dirty="0"/>
                    </a:p>
                  </a:txBody>
                  <a:tcPr/>
                </a:tc>
                <a:tc>
                  <a:txBody>
                    <a:bodyPr/>
                    <a:lstStyle/>
                    <a:p>
                      <a:r>
                        <a:rPr lang="en-GB" dirty="0" smtClean="0"/>
                        <a:t>Is</a:t>
                      </a:r>
                      <a:r>
                        <a:rPr lang="en-GB" baseline="0" dirty="0" smtClean="0"/>
                        <a:t> i</a:t>
                      </a:r>
                      <a:r>
                        <a:rPr lang="en-GB" dirty="0" smtClean="0"/>
                        <a:t>ntermediate</a:t>
                      </a:r>
                      <a:r>
                        <a:rPr lang="en-GB" baseline="0" dirty="0" smtClean="0"/>
                        <a:t> technology sustainable? contrasting examples.</a:t>
                      </a:r>
                      <a:endParaRPr lang="en-GB" dirty="0"/>
                    </a:p>
                  </a:txBody>
                  <a:tcPr/>
                </a:tc>
              </a:tr>
              <a:tr h="370840">
                <a:tc>
                  <a:txBody>
                    <a:bodyPr/>
                    <a:lstStyle/>
                    <a:p>
                      <a:pPr marL="0" indent="0">
                        <a:buFont typeface="+mj-lt"/>
                        <a:buNone/>
                      </a:pPr>
                      <a:r>
                        <a:rPr lang="en-GB" dirty="0" smtClean="0"/>
                        <a:t>3. UK organic farming</a:t>
                      </a:r>
                      <a:endParaRPr lang="en-GB" dirty="0"/>
                    </a:p>
                  </a:txBody>
                  <a:tcPr/>
                </a:tc>
                <a:tc>
                  <a:txBody>
                    <a:bodyPr/>
                    <a:lstStyle/>
                    <a:p>
                      <a:r>
                        <a:rPr lang="en-GB" dirty="0" smtClean="0"/>
                        <a:t>Food supply in urban areas</a:t>
                      </a:r>
                      <a:endParaRPr lang="en-GB" dirty="0"/>
                    </a:p>
                  </a:txBody>
                  <a:tcPr/>
                </a:tc>
              </a:tr>
              <a:tr h="370840">
                <a:tc>
                  <a:txBody>
                    <a:bodyPr/>
                    <a:lstStyle/>
                    <a:p>
                      <a:pPr marL="0" indent="0">
                        <a:buFont typeface="+mj-lt"/>
                        <a:buNone/>
                      </a:pPr>
                      <a:r>
                        <a:rPr lang="en-GB" dirty="0" smtClean="0"/>
                        <a:t>4. Food aid in Ethiopia</a:t>
                      </a:r>
                      <a:r>
                        <a:rPr lang="en-GB" baseline="0" dirty="0" smtClean="0"/>
                        <a:t> </a:t>
                      </a:r>
                      <a:endParaRPr lang="en-GB" dirty="0"/>
                    </a:p>
                  </a:txBody>
                  <a:tcPr/>
                </a:tc>
                <a:tc>
                  <a:txBody>
                    <a:bodyPr/>
                    <a:lstStyle/>
                    <a:p>
                      <a:r>
                        <a:rPr lang="en-GB" dirty="0" smtClean="0"/>
                        <a:t>Does aid have a role</a:t>
                      </a:r>
                      <a:r>
                        <a:rPr lang="en-GB" baseline="0" dirty="0" smtClean="0"/>
                        <a:t> in securing food supply?</a:t>
                      </a:r>
                      <a:endParaRPr lang="en-GB" dirty="0"/>
                    </a:p>
                  </a:txBody>
                  <a:tcPr/>
                </a:tc>
              </a:tr>
            </a:tbl>
          </a:graphicData>
        </a:graphic>
      </p:graphicFrame>
    </p:spTree>
    <p:extLst>
      <p:ext uri="{BB962C8B-B14F-4D97-AF65-F5344CB8AC3E}">
        <p14:creationId xmlns:p14="http://schemas.microsoft.com/office/powerpoint/2010/main" val="2235258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9512" y="332656"/>
            <a:ext cx="8784976" cy="864518"/>
          </a:xfrm>
        </p:spPr>
        <p:txBody>
          <a:bodyPr rtlCol="0">
            <a:normAutofit/>
          </a:bodyPr>
          <a:lstStyle/>
          <a:p>
            <a:pPr fontAlgn="auto">
              <a:spcAft>
                <a:spcPts val="0"/>
              </a:spcAft>
              <a:defRPr/>
            </a:pPr>
            <a:r>
              <a:rPr lang="en-US" sz="3200" b="1" dirty="0" smtClean="0"/>
              <a:t>Ongoing evaluation &amp; conclusions </a:t>
            </a:r>
            <a:endParaRPr lang="en-US" sz="3200" dirty="0" smtClean="0"/>
          </a:p>
        </p:txBody>
      </p:sp>
      <p:graphicFrame>
        <p:nvGraphicFramePr>
          <p:cNvPr id="5" name="Content Placeholder 4"/>
          <p:cNvGraphicFramePr>
            <a:graphicFrameLocks noGrp="1"/>
          </p:cNvGraphicFramePr>
          <p:nvPr>
            <p:ph sz="half" idx="1"/>
          </p:nvPr>
        </p:nvGraphicFramePr>
        <p:xfrm>
          <a:off x="684213" y="1341438"/>
          <a:ext cx="7786742" cy="975360"/>
        </p:xfrm>
        <a:graphic>
          <a:graphicData uri="http://schemas.openxmlformats.org/drawingml/2006/table">
            <a:tbl>
              <a:tblPr>
                <a:tableStyleId>{22838BEF-8BB2-4498-84A7-C5851F593DF1}</a:tableStyleId>
              </a:tblPr>
              <a:tblGrid>
                <a:gridCol w="904819"/>
                <a:gridCol w="6881923"/>
              </a:tblGrid>
              <a:tr h="548276">
                <a:tc>
                  <a:txBody>
                    <a:bodyPr/>
                    <a:lstStyle/>
                    <a:p>
                      <a:pPr>
                        <a:spcAft>
                          <a:spcPts val="0"/>
                        </a:spcAft>
                      </a:pPr>
                      <a:r>
                        <a:rPr lang="en-US" sz="1600" dirty="0"/>
                        <a:t>12-15</a:t>
                      </a:r>
                      <a:endParaRPr lang="en-US" sz="1600" dirty="0">
                        <a:latin typeface="Calibri"/>
                        <a:ea typeface="Calibri"/>
                        <a:cs typeface="Times New Roman"/>
                      </a:endParaRPr>
                    </a:p>
                  </a:txBody>
                  <a:tcPr marL="61681" marR="61681" marT="0" marB="0"/>
                </a:tc>
                <a:tc>
                  <a:txBody>
                    <a:bodyPr/>
                    <a:lstStyle/>
                    <a:p>
                      <a:pPr marL="342900" lvl="0" indent="-342900">
                        <a:spcAft>
                          <a:spcPts val="0"/>
                        </a:spcAft>
                        <a:buFont typeface="Symbol"/>
                        <a:buChar char=""/>
                        <a:tabLst>
                          <a:tab pos="457200" algn="l"/>
                        </a:tabLst>
                      </a:pPr>
                      <a:r>
                        <a:rPr lang="en-US" sz="1600" dirty="0"/>
                        <a:t>Clearly stated</a:t>
                      </a:r>
                    </a:p>
                    <a:p>
                      <a:pPr marL="342900" lvl="0" indent="-342900">
                        <a:spcAft>
                          <a:spcPts val="0"/>
                        </a:spcAft>
                        <a:buFont typeface="Symbol"/>
                        <a:buChar char=""/>
                        <a:tabLst>
                          <a:tab pos="457200" algn="l"/>
                        </a:tabLst>
                      </a:pPr>
                      <a:r>
                        <a:rPr lang="en-US" sz="1600" dirty="0"/>
                        <a:t>Thorough recall of content/case studies used in essay</a:t>
                      </a:r>
                    </a:p>
                    <a:p>
                      <a:pPr marL="342900" lvl="0" indent="-342900">
                        <a:spcAft>
                          <a:spcPts val="0"/>
                        </a:spcAft>
                        <a:buFont typeface="Symbol"/>
                        <a:buChar char=""/>
                        <a:tabLst>
                          <a:tab pos="457200" algn="l"/>
                        </a:tabLst>
                      </a:pPr>
                      <a:r>
                        <a:rPr lang="en-US" sz="1600" dirty="0"/>
                        <a:t>Ongoing evaluation throughout report</a:t>
                      </a:r>
                    </a:p>
                    <a:p>
                      <a:pPr marL="342900" lvl="0" indent="-342900">
                        <a:spcAft>
                          <a:spcPts val="0"/>
                        </a:spcAft>
                        <a:buFont typeface="Symbol"/>
                        <a:buChar char=""/>
                        <a:tabLst>
                          <a:tab pos="457200" algn="l"/>
                        </a:tabLst>
                      </a:pPr>
                      <a:r>
                        <a:rPr lang="en-US" sz="1600" dirty="0"/>
                        <a:t>Understands the complexity of the question</a:t>
                      </a:r>
                      <a:endParaRPr lang="en-US" sz="1600" dirty="0">
                        <a:latin typeface="Calibri"/>
                        <a:ea typeface="Calibri"/>
                        <a:cs typeface="Times New Roman"/>
                      </a:endParaRPr>
                    </a:p>
                  </a:txBody>
                  <a:tcPr marL="61681" marR="61681" marT="0" marB="0"/>
                </a:tc>
              </a:tr>
            </a:tbl>
          </a:graphicData>
        </a:graphic>
      </p:graphicFrame>
      <p:sp>
        <p:nvSpPr>
          <p:cNvPr id="14347" name="Content Placeholder 3"/>
          <p:cNvSpPr>
            <a:spLocks noGrp="1"/>
          </p:cNvSpPr>
          <p:nvPr>
            <p:ph sz="half" idx="2"/>
          </p:nvPr>
        </p:nvSpPr>
        <p:spPr>
          <a:xfrm>
            <a:off x="285750" y="2428875"/>
            <a:ext cx="8401050" cy="3697288"/>
          </a:xfrm>
        </p:spPr>
        <p:txBody>
          <a:bodyPr/>
          <a:lstStyle/>
          <a:p>
            <a:pPr>
              <a:buFont typeface="Arial" pitchFamily="34" charset="0"/>
              <a:buChar char="•"/>
            </a:pPr>
            <a:r>
              <a:rPr lang="en-GB" sz="1800" dirty="0" smtClean="0"/>
              <a:t>Good test: can identify title question from conclusion alone?</a:t>
            </a:r>
          </a:p>
          <a:p>
            <a:pPr>
              <a:buNone/>
            </a:pPr>
            <a:r>
              <a:rPr lang="en-GB" sz="1800" b="1" dirty="0" smtClean="0"/>
              <a:t>What is needed?</a:t>
            </a:r>
          </a:p>
          <a:p>
            <a:pPr lvl="0">
              <a:buFont typeface="Arial" pitchFamily="34" charset="0"/>
              <a:buChar char="•"/>
            </a:pPr>
            <a:r>
              <a:rPr lang="en-GB" sz="1800" dirty="0" smtClean="0"/>
              <a:t>Recall / summary of main content – what does is show / prove?</a:t>
            </a:r>
          </a:p>
          <a:p>
            <a:pPr lvl="0">
              <a:buFont typeface="Arial" pitchFamily="34" charset="0"/>
              <a:buChar char="•"/>
            </a:pPr>
            <a:r>
              <a:rPr lang="en-GB" sz="1800" i="1" dirty="0" smtClean="0"/>
              <a:t>Group examples/ CS rather than list them.</a:t>
            </a:r>
          </a:p>
          <a:p>
            <a:pPr lvl="0">
              <a:buFont typeface="Arial" pitchFamily="34" charset="0"/>
              <a:buChar char="•"/>
            </a:pPr>
            <a:r>
              <a:rPr lang="en-GB" sz="1800" dirty="0" smtClean="0"/>
              <a:t>3 or 4 general concluding statements need to be teased out, linked back to the Report title</a:t>
            </a:r>
          </a:p>
          <a:p>
            <a:pPr lvl="0">
              <a:buFont typeface="Arial" pitchFamily="34" charset="0"/>
              <a:buChar char="•"/>
            </a:pPr>
            <a:r>
              <a:rPr lang="en-GB" sz="1800" dirty="0" smtClean="0"/>
              <a:t> </a:t>
            </a:r>
            <a:r>
              <a:rPr lang="en-GB" sz="1800" i="1" dirty="0" smtClean="0"/>
              <a:t>Identify possible anomalies</a:t>
            </a:r>
          </a:p>
          <a:p>
            <a:pPr lvl="0">
              <a:buFont typeface="Arial" pitchFamily="34" charset="0"/>
              <a:buChar char="•"/>
            </a:pPr>
            <a:r>
              <a:rPr lang="en-GB" sz="1800" dirty="0" smtClean="0"/>
              <a:t>Refer back to any models / theory - essential</a:t>
            </a:r>
          </a:p>
          <a:p>
            <a:pPr lvl="0">
              <a:buFont typeface="Arial" pitchFamily="34" charset="0"/>
              <a:buChar char="•"/>
            </a:pPr>
            <a:r>
              <a:rPr lang="en-GB" sz="1800" i="1" dirty="0" smtClean="0"/>
              <a:t>Identify complexity in the question i.e. there is no single ‘answer’ , or more than one viewpoint.</a:t>
            </a:r>
          </a:p>
          <a:p>
            <a:pPr lvl="0">
              <a:buFont typeface="Arial" pitchFamily="34" charset="0"/>
              <a:buChar char="•"/>
            </a:pPr>
            <a:r>
              <a:rPr lang="en-GB" sz="1800" dirty="0" smtClean="0"/>
              <a:t>Last few lines need to answer the Report title directly, using words from it</a:t>
            </a:r>
          </a:p>
          <a:p>
            <a:endParaRPr lang="en-US" sz="1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548680"/>
            <a:ext cx="8229600" cy="576064"/>
          </a:xfrm>
        </p:spPr>
        <p:txBody>
          <a:bodyPr/>
          <a:lstStyle/>
          <a:p>
            <a:r>
              <a:rPr lang="en-GB" sz="3200" dirty="0" smtClean="0"/>
              <a:t>Ongoing evaluation also needed:</a:t>
            </a:r>
            <a:endParaRPr lang="en-GB" sz="3200" dirty="0"/>
          </a:p>
        </p:txBody>
      </p:sp>
      <p:graphicFrame>
        <p:nvGraphicFramePr>
          <p:cNvPr id="6" name="Content Placeholder 5"/>
          <p:cNvGraphicFramePr>
            <a:graphicFrameLocks noGrp="1"/>
          </p:cNvGraphicFramePr>
          <p:nvPr>
            <p:ph sz="half" idx="2"/>
          </p:nvPr>
        </p:nvGraphicFramePr>
        <p:xfrm>
          <a:off x="395536" y="1340768"/>
          <a:ext cx="8291264" cy="4729149"/>
        </p:xfrm>
        <a:graphic>
          <a:graphicData uri="http://schemas.openxmlformats.org/drawingml/2006/table">
            <a:tbl>
              <a:tblPr firstRow="1" bandRow="1">
                <a:tableStyleId>{5940675A-B579-460E-94D1-54222C63F5DA}</a:tableStyleId>
              </a:tblPr>
              <a:tblGrid>
                <a:gridCol w="4145632"/>
                <a:gridCol w="4145632"/>
              </a:tblGrid>
              <a:tr h="980109">
                <a:tc gridSpan="2">
                  <a:txBody>
                    <a:bodyPr/>
                    <a:lstStyle/>
                    <a:p>
                      <a:r>
                        <a:rPr lang="en-GB" dirty="0" smtClean="0"/>
                        <a:t>This can be done in a number</a:t>
                      </a:r>
                      <a:r>
                        <a:rPr lang="en-GB" baseline="0" dirty="0" smtClean="0"/>
                        <a:t> of ways, within the analysis section. Using ‘</a:t>
                      </a:r>
                      <a:r>
                        <a:rPr lang="en-GB" u="sng" baseline="0" dirty="0" smtClean="0"/>
                        <a:t>Summary</a:t>
                      </a:r>
                      <a:r>
                        <a:rPr lang="en-GB" baseline="0" dirty="0" smtClean="0"/>
                        <a:t>’ or ‘</a:t>
                      </a:r>
                      <a:r>
                        <a:rPr lang="en-GB" u="sng" baseline="0" dirty="0" smtClean="0"/>
                        <a:t>Ongoing evaluation</a:t>
                      </a:r>
                      <a:r>
                        <a:rPr lang="en-GB" baseline="0" dirty="0" smtClean="0"/>
                        <a:t>’ sub-section headings is fine:</a:t>
                      </a:r>
                      <a:endParaRPr lang="en-GB"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GB" dirty="0"/>
                    </a:p>
                  </a:txBody>
                  <a:tcPr/>
                </a:tc>
              </a:tr>
              <a:tr h="1756195">
                <a:tc>
                  <a:txBody>
                    <a:bodyPr/>
                    <a:lstStyle/>
                    <a:p>
                      <a:r>
                        <a:rPr lang="en-GB" b="1" u="sng" dirty="0" smtClean="0"/>
                        <a:t>Summary</a:t>
                      </a:r>
                    </a:p>
                    <a:p>
                      <a:r>
                        <a:rPr lang="en-GB" dirty="0" smtClean="0"/>
                        <a:t>“The green revolution has on balance</a:t>
                      </a:r>
                      <a:r>
                        <a:rPr lang="en-GB" baseline="0" dirty="0" smtClean="0"/>
                        <a:t> proved successful in India, increasing food production by over 90% and this out-weighs the social polarisation impacts and questionable environmental impacts.”</a:t>
                      </a:r>
                      <a:endParaRPr lang="en-GB"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b="1" i="0" u="sng" dirty="0" smtClean="0">
                          <a:solidFill>
                            <a:schemeClr val="tx1"/>
                          </a:solidFill>
                        </a:rPr>
                        <a:t>Summary</a:t>
                      </a:r>
                      <a:r>
                        <a:rPr lang="en-GB" b="1" i="0" u="sng" baseline="0" dirty="0" smtClean="0">
                          <a:solidFill>
                            <a:schemeClr val="tx1"/>
                          </a:solidFill>
                        </a:rPr>
                        <a:t> + link</a:t>
                      </a:r>
                    </a:p>
                    <a:p>
                      <a:r>
                        <a:rPr lang="en-GB" baseline="0" dirty="0" smtClean="0"/>
                        <a:t>“The two examples show that Aids/HIV can be managed reasonably successfully in both the developed and developing world, however  as the case studies of obesity will show this is not the case for all health issues.”</a:t>
                      </a:r>
                      <a:endParaRPr lang="en-GB"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980109">
                <a:tc>
                  <a:txBody>
                    <a:bodyPr/>
                    <a:lstStyle/>
                    <a:p>
                      <a:r>
                        <a:rPr lang="en-GB" b="1" u="sng" dirty="0" smtClean="0"/>
                        <a:t>Spectrum</a:t>
                      </a:r>
                    </a:p>
                    <a:p>
                      <a:r>
                        <a:rPr lang="en-GB" dirty="0" smtClean="0"/>
                        <a:t>“Returning</a:t>
                      </a:r>
                      <a:r>
                        <a:rPr lang="en-GB" baseline="0" dirty="0" smtClean="0"/>
                        <a:t> to the model from the introduction, the sustainability of the examples in the developing world can be seen as:”</a:t>
                      </a:r>
                    </a:p>
                    <a:p>
                      <a:endParaRPr lang="en-GB"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b="1" u="sng" dirty="0" smtClean="0"/>
                        <a:t>Table format</a:t>
                      </a:r>
                    </a:p>
                    <a:p>
                      <a:endParaRPr lang="en-GB"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8" name="Table 7"/>
          <p:cNvGraphicFramePr>
            <a:graphicFrameLocks noGrp="1"/>
          </p:cNvGraphicFramePr>
          <p:nvPr/>
        </p:nvGraphicFramePr>
        <p:xfrm>
          <a:off x="4716016" y="4797152"/>
          <a:ext cx="3960440" cy="1681480"/>
        </p:xfrm>
        <a:graphic>
          <a:graphicData uri="http://schemas.openxmlformats.org/drawingml/2006/table">
            <a:tbl>
              <a:tblPr firstRow="1" bandRow="1">
                <a:tableStyleId>{5940675A-B579-460E-94D1-54222C63F5DA}</a:tableStyleId>
              </a:tblPr>
              <a:tblGrid>
                <a:gridCol w="1980220"/>
                <a:gridCol w="1980220"/>
              </a:tblGrid>
              <a:tr h="370840">
                <a:tc>
                  <a:txBody>
                    <a:bodyPr/>
                    <a:lstStyle/>
                    <a:p>
                      <a:r>
                        <a:rPr lang="en-GB" sz="1600" dirty="0" smtClean="0"/>
                        <a:t>Benefits</a:t>
                      </a:r>
                      <a:r>
                        <a:rPr lang="en-GB" sz="1600" baseline="0" dirty="0" smtClean="0"/>
                        <a:t> </a:t>
                      </a:r>
                      <a:endParaRPr lang="en-GB" sz="1600" dirty="0"/>
                    </a:p>
                  </a:txBody>
                  <a:tcPr/>
                </a:tc>
                <a:tc>
                  <a:txBody>
                    <a:bodyPr/>
                    <a:lstStyle/>
                    <a:p>
                      <a:r>
                        <a:rPr lang="en-GB" sz="1600" dirty="0" smtClean="0"/>
                        <a:t>Costs</a:t>
                      </a:r>
                      <a:endParaRPr lang="en-GB" sz="1600" dirty="0"/>
                    </a:p>
                  </a:txBody>
                  <a:tcPr/>
                </a:tc>
              </a:tr>
              <a:tr h="370840">
                <a:tc>
                  <a:txBody>
                    <a:bodyPr/>
                    <a:lstStyle/>
                    <a:p>
                      <a:r>
                        <a:rPr lang="en-GB" sz="1600" dirty="0" smtClean="0"/>
                        <a:t>Self sufficiency</a:t>
                      </a:r>
                    </a:p>
                    <a:p>
                      <a:r>
                        <a:rPr lang="en-GB" sz="1600" dirty="0" smtClean="0"/>
                        <a:t>Boost to economic</a:t>
                      </a:r>
                      <a:r>
                        <a:rPr lang="en-GB" sz="1600" baseline="0" dirty="0" smtClean="0"/>
                        <a:t> growth</a:t>
                      </a:r>
                    </a:p>
                    <a:p>
                      <a:r>
                        <a:rPr lang="en-GB" sz="1600" baseline="0" dirty="0" smtClean="0"/>
                        <a:t>Food security enhanced</a:t>
                      </a:r>
                      <a:endParaRPr lang="en-GB" sz="1600" dirty="0"/>
                    </a:p>
                  </a:txBody>
                  <a:tcPr/>
                </a:tc>
                <a:tc>
                  <a:txBody>
                    <a:bodyPr/>
                    <a:lstStyle/>
                    <a:p>
                      <a:r>
                        <a:rPr lang="en-GB" sz="1600" dirty="0" smtClean="0"/>
                        <a:t>Monocultures</a:t>
                      </a:r>
                    </a:p>
                    <a:p>
                      <a:r>
                        <a:rPr lang="en-GB" sz="1600" dirty="0" smtClean="0"/>
                        <a:t>Social</a:t>
                      </a:r>
                      <a:r>
                        <a:rPr lang="en-GB" sz="1600" baseline="0" dirty="0" smtClean="0"/>
                        <a:t> polarisation</a:t>
                      </a:r>
                    </a:p>
                    <a:p>
                      <a:r>
                        <a:rPr lang="en-GB" sz="1600" baseline="0" dirty="0" smtClean="0"/>
                        <a:t>Eutrophication</a:t>
                      </a:r>
                      <a:endParaRPr lang="en-GB" sz="1600" dirty="0"/>
                    </a:p>
                  </a:txBody>
                  <a:tcPr/>
                </a:tc>
              </a:tr>
            </a:tbl>
          </a:graphicData>
        </a:graphic>
      </p:graphicFrame>
      <p:pic>
        <p:nvPicPr>
          <p:cNvPr id="25601" name="Picture 1"/>
          <p:cNvPicPr>
            <a:picLocks noChangeAspect="1" noChangeArrowheads="1"/>
          </p:cNvPicPr>
          <p:nvPr/>
        </p:nvPicPr>
        <p:blipFill>
          <a:blip r:embed="rId3" cstate="print"/>
          <a:srcRect/>
          <a:stretch>
            <a:fillRect/>
          </a:stretch>
        </p:blipFill>
        <p:spPr bwMode="auto">
          <a:xfrm>
            <a:off x="251520" y="5733256"/>
            <a:ext cx="3913609" cy="8173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520" y="476672"/>
            <a:ext cx="8424936" cy="864096"/>
          </a:xfrm>
        </p:spPr>
        <p:txBody>
          <a:bodyPr/>
          <a:lstStyle/>
          <a:p>
            <a:r>
              <a:rPr lang="en-GB" dirty="0" smtClean="0"/>
              <a:t>Programme for today’s session</a:t>
            </a:r>
            <a:endParaRPr lang="en-GB" dirty="0"/>
          </a:p>
        </p:txBody>
      </p:sp>
      <p:sp>
        <p:nvSpPr>
          <p:cNvPr id="5" name="Subtitle 4"/>
          <p:cNvSpPr>
            <a:spLocks noGrp="1"/>
          </p:cNvSpPr>
          <p:nvPr>
            <p:ph type="subTitle" idx="1"/>
          </p:nvPr>
        </p:nvSpPr>
        <p:spPr>
          <a:xfrm>
            <a:off x="539552" y="1484784"/>
            <a:ext cx="8208912" cy="4320480"/>
          </a:xfrm>
        </p:spPr>
        <p:style>
          <a:lnRef idx="2">
            <a:schemeClr val="accent6"/>
          </a:lnRef>
          <a:fillRef idx="1">
            <a:schemeClr val="lt1"/>
          </a:fillRef>
          <a:effectRef idx="0">
            <a:schemeClr val="accent6"/>
          </a:effectRef>
          <a:fontRef idx="minor">
            <a:schemeClr val="dk1"/>
          </a:fontRef>
        </p:style>
        <p:txBody>
          <a:bodyPr/>
          <a:lstStyle/>
          <a:p>
            <a:pPr algn="l"/>
            <a:r>
              <a:rPr lang="en-GB" sz="2000" dirty="0" smtClean="0"/>
              <a:t>3</a:t>
            </a:r>
            <a:r>
              <a:rPr lang="en-GB" sz="2000" dirty="0" smtClean="0">
                <a:solidFill>
                  <a:schemeClr val="tx1"/>
                </a:solidFill>
                <a:latin typeface="+mn-lt"/>
                <a:ea typeface="+mn-ea"/>
                <a:cs typeface="+mn-cs"/>
              </a:rPr>
              <a:t>.30 pm 		</a:t>
            </a:r>
            <a:r>
              <a:rPr lang="en-GB" sz="2000" i="1" dirty="0" smtClean="0">
                <a:solidFill>
                  <a:schemeClr val="tx1"/>
                </a:solidFill>
                <a:latin typeface="+mn-lt"/>
                <a:ea typeface="+mn-ea"/>
                <a:cs typeface="+mn-cs"/>
              </a:rPr>
              <a:t>Welcome and </a:t>
            </a:r>
            <a:r>
              <a:rPr lang="en-GB" sz="2000" i="1" dirty="0" smtClean="0"/>
              <a:t>sound checks</a:t>
            </a:r>
            <a:endParaRPr lang="en-GB" sz="2000" i="1" dirty="0" smtClean="0">
              <a:solidFill>
                <a:schemeClr val="tx1"/>
              </a:solidFill>
              <a:latin typeface="+mn-lt"/>
              <a:ea typeface="+mn-ea"/>
              <a:cs typeface="+mn-cs"/>
            </a:endParaRPr>
          </a:p>
          <a:p>
            <a:pPr algn="l"/>
            <a:r>
              <a:rPr lang="en-GB" sz="2000" dirty="0" smtClean="0"/>
              <a:t>3.35</a:t>
            </a:r>
            <a:r>
              <a:rPr lang="en-GB" sz="2000" dirty="0" smtClean="0">
                <a:solidFill>
                  <a:schemeClr val="tx1"/>
                </a:solidFill>
                <a:latin typeface="+mn-lt"/>
                <a:ea typeface="+mn-ea"/>
                <a:cs typeface="+mn-cs"/>
              </a:rPr>
              <a:t> pm 	</a:t>
            </a:r>
            <a:r>
              <a:rPr lang="en-GB" sz="2000" dirty="0">
                <a:solidFill>
                  <a:schemeClr val="tx1"/>
                </a:solidFill>
                <a:latin typeface="+mn-lt"/>
                <a:ea typeface="+mn-ea"/>
                <a:cs typeface="+mn-cs"/>
              </a:rPr>
              <a:t>	</a:t>
            </a:r>
            <a:r>
              <a:rPr lang="en-GB" sz="2000" dirty="0" smtClean="0">
                <a:solidFill>
                  <a:schemeClr val="tx1"/>
                </a:solidFill>
              </a:rPr>
              <a:t>The Unit 4 product – what examiners expect and problem 		areas</a:t>
            </a:r>
            <a:r>
              <a:rPr lang="en-GB" sz="2000" dirty="0" smtClean="0">
                <a:solidFill>
                  <a:schemeClr val="tx1"/>
                </a:solidFill>
                <a:latin typeface="+mn-lt"/>
                <a:ea typeface="+mn-ea"/>
                <a:cs typeface="+mn-cs"/>
              </a:rPr>
              <a:t>	</a:t>
            </a:r>
          </a:p>
          <a:p>
            <a:pPr algn="l"/>
            <a:r>
              <a:rPr lang="en-GB" sz="2000" dirty="0" smtClean="0"/>
              <a:t>3.45 pm 		</a:t>
            </a:r>
            <a:r>
              <a:rPr lang="en-GB" sz="2000" dirty="0" smtClean="0">
                <a:solidFill>
                  <a:srgbClr val="000000"/>
                </a:solidFill>
              </a:rPr>
              <a:t>Unpacking the generic mark scheme sections</a:t>
            </a:r>
          </a:p>
          <a:p>
            <a:pPr algn="l"/>
            <a:r>
              <a:rPr lang="en-GB" sz="2000" dirty="0" smtClean="0">
                <a:solidFill>
                  <a:srgbClr val="000000"/>
                </a:solidFill>
              </a:rPr>
              <a:t>	</a:t>
            </a:r>
          </a:p>
          <a:p>
            <a:pPr algn="l"/>
            <a:r>
              <a:rPr lang="en-GB" sz="2000" dirty="0" smtClean="0">
                <a:solidFill>
                  <a:srgbClr val="000000"/>
                </a:solidFill>
              </a:rPr>
              <a:t>4:10 pm		</a:t>
            </a:r>
            <a:r>
              <a:rPr lang="en-GB" sz="2000" i="1" dirty="0" smtClean="0">
                <a:solidFill>
                  <a:srgbClr val="000000"/>
                </a:solidFill>
              </a:rPr>
              <a:t>Brief break</a:t>
            </a:r>
          </a:p>
          <a:p>
            <a:pPr algn="l"/>
            <a:r>
              <a:rPr lang="en-GB" sz="2000" i="1" dirty="0" smtClean="0">
                <a:solidFill>
                  <a:srgbClr val="000000"/>
                </a:solidFill>
              </a:rPr>
              <a:t>		</a:t>
            </a:r>
            <a:endParaRPr lang="en-GB" sz="2000" dirty="0" smtClean="0">
              <a:solidFill>
                <a:srgbClr val="000000"/>
              </a:solidFill>
            </a:endParaRPr>
          </a:p>
          <a:p>
            <a:pPr algn="l"/>
            <a:r>
              <a:rPr lang="en-GB" sz="2000" dirty="0" smtClean="0">
                <a:solidFill>
                  <a:srgbClr val="000000"/>
                </a:solidFill>
              </a:rPr>
              <a:t>4.15 pm 		Interpreting the pre-release research focus and preparing 		during the pre-release phase </a:t>
            </a:r>
          </a:p>
          <a:p>
            <a:pPr algn="l"/>
            <a:r>
              <a:rPr lang="en-GB" sz="2000" dirty="0" smtClean="0">
                <a:solidFill>
                  <a:srgbClr val="000000"/>
                </a:solidFill>
              </a:rPr>
              <a:t>4:30 pm		Reviewing some examples </a:t>
            </a:r>
          </a:p>
          <a:p>
            <a:pPr algn="l"/>
            <a:r>
              <a:rPr lang="en-GB" sz="2000" dirty="0" smtClean="0">
                <a:solidFill>
                  <a:srgbClr val="000000"/>
                </a:solidFill>
              </a:rPr>
              <a:t>4:50 pm 		Chance to ask questions</a:t>
            </a:r>
          </a:p>
          <a:p>
            <a:pPr algn="l"/>
            <a:r>
              <a:rPr lang="en-GB" sz="2000" dirty="0" smtClean="0">
                <a:solidFill>
                  <a:srgbClr val="000000"/>
                </a:solidFill>
                <a:latin typeface="+mn-lt"/>
                <a:ea typeface="+mn-ea"/>
                <a:cs typeface="+mn-cs"/>
              </a:rPr>
              <a:t>5.00 pm		</a:t>
            </a:r>
            <a:r>
              <a:rPr lang="en-GB" sz="2000" i="1" dirty="0" smtClean="0">
                <a:solidFill>
                  <a:srgbClr val="000000"/>
                </a:solidFill>
                <a:latin typeface="+mn-lt"/>
                <a:ea typeface="+mn-ea"/>
                <a:cs typeface="+mn-cs"/>
              </a:rPr>
              <a:t>Finish</a:t>
            </a:r>
            <a:endParaRPr lang="en-GB" sz="2000" i="1" dirty="0" smtClean="0">
              <a:solidFill>
                <a:schemeClr val="tx1"/>
              </a:solidFill>
              <a:latin typeface="+mn-lt"/>
              <a:ea typeface="+mn-ea"/>
              <a:cs typeface="+mn-cs"/>
            </a:endParaRPr>
          </a:p>
          <a:p>
            <a:pPr algn="l"/>
            <a:endParaRPr lang="en-GB" sz="2000" dirty="0" smtClean="0">
              <a:solidFill>
                <a:schemeClr val="tx1"/>
              </a:solidFill>
              <a:latin typeface="+mn-lt"/>
              <a:ea typeface="+mn-ea"/>
              <a:cs typeface="+mn-cs"/>
            </a:endParaRPr>
          </a:p>
          <a:p>
            <a:pPr algn="l"/>
            <a:endParaRPr lang="en-GB" sz="2000" dirty="0">
              <a:solidFill>
                <a:schemeClr val="tx1"/>
              </a:solidFill>
              <a:latin typeface="+mn-lt"/>
              <a:ea typeface="+mn-ea"/>
              <a:cs typeface="+mn-cs"/>
            </a:endParaRPr>
          </a:p>
        </p:txBody>
      </p:sp>
      <p:sp>
        <p:nvSpPr>
          <p:cNvPr id="6" name="Rounded Rectangle 5"/>
          <p:cNvSpPr/>
          <p:nvPr/>
        </p:nvSpPr>
        <p:spPr>
          <a:xfrm>
            <a:off x="6660232" y="5409220"/>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Some polls to get to know you all!</a:t>
            </a:r>
            <a:endParaRPr lang="en-US" b="1" dirty="0">
              <a:solidFill>
                <a:srgbClr val="FF0000"/>
              </a:solidFill>
            </a:endParaRPr>
          </a:p>
        </p:txBody>
      </p:sp>
      <p:sp>
        <p:nvSpPr>
          <p:cNvPr id="7" name="Slide Number Placeholder 6"/>
          <p:cNvSpPr>
            <a:spLocks noGrp="1"/>
          </p:cNvSpPr>
          <p:nvPr>
            <p:ph type="sldNum" sz="quarter" idx="12"/>
          </p:nvPr>
        </p:nvSpPr>
        <p:spPr/>
        <p:txBody>
          <a:bodyPr/>
          <a:lstStyle/>
          <a:p>
            <a:fld id="{97326DA0-C4E1-4FA8-92A6-727B56131221}" type="slidenum">
              <a:rPr lang="en-GB" smtClean="0"/>
              <a:pPr/>
              <a:t>3</a:t>
            </a:fld>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95536" y="476672"/>
            <a:ext cx="8229600" cy="792088"/>
          </a:xfrm>
        </p:spPr>
        <p:txBody>
          <a:bodyPr/>
          <a:lstStyle/>
          <a:p>
            <a:r>
              <a:rPr lang="en-GB" b="1" dirty="0" smtClean="0"/>
              <a:t>QWC</a:t>
            </a:r>
            <a:endParaRPr lang="en-US" dirty="0" smtClean="0"/>
          </a:p>
        </p:txBody>
      </p:sp>
      <p:graphicFrame>
        <p:nvGraphicFramePr>
          <p:cNvPr id="5" name="Content Placeholder 4"/>
          <p:cNvGraphicFramePr>
            <a:graphicFrameLocks noGrp="1"/>
          </p:cNvGraphicFramePr>
          <p:nvPr>
            <p:ph sz="half" idx="1"/>
          </p:nvPr>
        </p:nvGraphicFramePr>
        <p:xfrm>
          <a:off x="251520" y="3717032"/>
          <a:ext cx="8568952" cy="1663080"/>
        </p:xfrm>
        <a:graphic>
          <a:graphicData uri="http://schemas.openxmlformats.org/drawingml/2006/table">
            <a:tbl>
              <a:tblPr>
                <a:tableStyleId>{22838BEF-8BB2-4498-84A7-C5851F593DF1}</a:tableStyleId>
              </a:tblPr>
              <a:tblGrid>
                <a:gridCol w="802053"/>
                <a:gridCol w="7766899"/>
              </a:tblGrid>
              <a:tr h="1663080">
                <a:tc>
                  <a:txBody>
                    <a:bodyPr/>
                    <a:lstStyle/>
                    <a:p>
                      <a:pPr>
                        <a:spcAft>
                          <a:spcPts val="0"/>
                        </a:spcAft>
                      </a:pPr>
                      <a:r>
                        <a:rPr lang="en-US" sz="1800" dirty="0"/>
                        <a:t>9-10</a:t>
                      </a:r>
                      <a:endParaRPr lang="en-US" sz="1800" dirty="0">
                        <a:latin typeface="Calibri"/>
                        <a:ea typeface="Calibri"/>
                        <a:cs typeface="Times New Roman"/>
                      </a:endParaRPr>
                    </a:p>
                  </a:txBody>
                  <a:tcPr marL="23891" marR="23891" marT="0" marB="0"/>
                </a:tc>
                <a:tc>
                  <a:txBody>
                    <a:bodyPr/>
                    <a:lstStyle/>
                    <a:p>
                      <a:pPr marL="342900" lvl="0" indent="-342900">
                        <a:spcAft>
                          <a:spcPts val="0"/>
                        </a:spcAft>
                        <a:buFont typeface="Symbol"/>
                        <a:buChar char=""/>
                        <a:tabLst>
                          <a:tab pos="457200" algn="l"/>
                        </a:tabLst>
                      </a:pPr>
                      <a:r>
                        <a:rPr lang="en-US" sz="1800" dirty="0"/>
                        <a:t>Coherent structure and sequencing with obvious report style sub sections</a:t>
                      </a:r>
                    </a:p>
                    <a:p>
                      <a:pPr marL="342900" lvl="0" indent="-342900">
                        <a:spcAft>
                          <a:spcPts val="0"/>
                        </a:spcAft>
                        <a:buFont typeface="Symbol"/>
                        <a:buChar char=""/>
                        <a:tabLst>
                          <a:tab pos="457200" algn="l"/>
                        </a:tabLst>
                      </a:pPr>
                      <a:r>
                        <a:rPr lang="en-US" sz="1800" dirty="0"/>
                        <a:t>Excellent standards of spelling and punctuation</a:t>
                      </a:r>
                    </a:p>
                    <a:p>
                      <a:pPr marL="342900" lvl="0" indent="-342900">
                        <a:spcAft>
                          <a:spcPts val="0"/>
                        </a:spcAft>
                        <a:buFont typeface="Symbol"/>
                        <a:buChar char=""/>
                        <a:tabLst>
                          <a:tab pos="457200" algn="l"/>
                        </a:tabLst>
                      </a:pPr>
                      <a:r>
                        <a:rPr lang="en-US" sz="1800" dirty="0"/>
                        <a:t>Geographical  vocabulary used correctly</a:t>
                      </a:r>
                    </a:p>
                    <a:p>
                      <a:pPr marL="342900" lvl="0" indent="-342900">
                        <a:spcAft>
                          <a:spcPts val="0"/>
                        </a:spcAft>
                        <a:buFont typeface="Symbol"/>
                        <a:buChar char=""/>
                        <a:tabLst>
                          <a:tab pos="457200" algn="l"/>
                        </a:tabLst>
                      </a:pPr>
                      <a:r>
                        <a:rPr lang="en-US" sz="1800" dirty="0"/>
                        <a:t>Diagrams/maps, if used, incorporated into text and support argument</a:t>
                      </a:r>
                    </a:p>
                    <a:p>
                      <a:pPr marL="342900" lvl="0" indent="-342900">
                        <a:spcAft>
                          <a:spcPts val="0"/>
                        </a:spcAft>
                        <a:buFont typeface="Symbol"/>
                        <a:buChar char=""/>
                        <a:tabLst>
                          <a:tab pos="457200" algn="l"/>
                        </a:tabLst>
                      </a:pPr>
                      <a:r>
                        <a:rPr lang="en-US" sz="1800" dirty="0"/>
                        <a:t>Referenced/acknowledged material :</a:t>
                      </a:r>
                      <a:r>
                        <a:rPr lang="en-US" sz="1800" dirty="0" smtClean="0"/>
                        <a:t>obvious</a:t>
                      </a:r>
                      <a:r>
                        <a:rPr lang="en-US" sz="1800" baseline="0" dirty="0" smtClean="0"/>
                        <a:t> </a:t>
                      </a:r>
                      <a:r>
                        <a:rPr lang="en-US" sz="1800" dirty="0" smtClean="0"/>
                        <a:t>evidencing / sourcing </a:t>
                      </a:r>
                      <a:r>
                        <a:rPr lang="en-US" sz="1800" dirty="0"/>
                        <a:t>from wide range of sources (texts, journals, internet, DVDs etc)</a:t>
                      </a:r>
                      <a:endParaRPr lang="en-US" sz="1800" dirty="0">
                        <a:latin typeface="Calibri"/>
                        <a:ea typeface="Calibri"/>
                        <a:cs typeface="Times New Roman"/>
                      </a:endParaRPr>
                    </a:p>
                  </a:txBody>
                  <a:tcPr marL="23891" marR="23891" marT="0" marB="0"/>
                </a:tc>
              </a:tr>
            </a:tbl>
          </a:graphicData>
        </a:graphic>
      </p:graphicFrame>
      <p:sp>
        <p:nvSpPr>
          <p:cNvPr id="4" name="Content Placeholder 3"/>
          <p:cNvSpPr>
            <a:spLocks noGrp="1"/>
          </p:cNvSpPr>
          <p:nvPr>
            <p:ph sz="half" idx="2"/>
          </p:nvPr>
        </p:nvSpPr>
        <p:spPr>
          <a:xfrm>
            <a:off x="323528" y="1196752"/>
            <a:ext cx="8496944" cy="2304256"/>
          </a:xfrm>
        </p:spPr>
        <p:txBody>
          <a:bodyPr/>
          <a:lstStyle/>
          <a:p>
            <a:pPr>
              <a:buNone/>
            </a:pPr>
            <a:r>
              <a:rPr lang="en-GB" sz="2000" dirty="0" smtClean="0"/>
              <a:t>Easy to start sliding downwards here i.e.</a:t>
            </a:r>
          </a:p>
          <a:p>
            <a:r>
              <a:rPr lang="en-GB" sz="2000" dirty="0" smtClean="0"/>
              <a:t>Essay not a report </a:t>
            </a:r>
            <a:r>
              <a:rPr lang="en-GB" sz="2000" dirty="0" smtClean="0">
                <a:solidFill>
                  <a:srgbClr val="FF0000"/>
                </a:solidFill>
                <a:sym typeface="Wingdings"/>
              </a:rPr>
              <a:t></a:t>
            </a:r>
          </a:p>
          <a:p>
            <a:r>
              <a:rPr lang="en-GB" sz="2000" dirty="0" smtClean="0">
                <a:sym typeface="Wingdings"/>
              </a:rPr>
              <a:t>Dodgy vocab </a:t>
            </a:r>
            <a:r>
              <a:rPr lang="en-GB" sz="2000" dirty="0" smtClean="0">
                <a:solidFill>
                  <a:srgbClr val="FF0000"/>
                </a:solidFill>
                <a:sym typeface="Wingdings"/>
              </a:rPr>
              <a:t></a:t>
            </a:r>
          </a:p>
          <a:p>
            <a:r>
              <a:rPr lang="en-GB" sz="2000" dirty="0" smtClean="0">
                <a:sym typeface="Wingdings"/>
              </a:rPr>
              <a:t>Endless, ill-used diagrams </a:t>
            </a:r>
            <a:r>
              <a:rPr lang="en-GB" sz="2000" dirty="0" smtClean="0">
                <a:solidFill>
                  <a:srgbClr val="FF0000"/>
                </a:solidFill>
                <a:sym typeface="Wingdings"/>
              </a:rPr>
              <a:t></a:t>
            </a:r>
          </a:p>
          <a:p>
            <a:r>
              <a:rPr lang="en-GB" sz="2000" dirty="0" smtClean="0">
                <a:sym typeface="Wingdings"/>
              </a:rPr>
              <a:t>Forgetting to reference / state sources</a:t>
            </a:r>
            <a:r>
              <a:rPr lang="en-GB" sz="2000" dirty="0" smtClean="0">
                <a:solidFill>
                  <a:srgbClr val="FF0000"/>
                </a:solidFill>
                <a:sym typeface="Wingdings"/>
              </a:rPr>
              <a:t> </a:t>
            </a:r>
          </a:p>
          <a:p>
            <a:r>
              <a:rPr lang="en-GB" sz="2000" dirty="0" smtClean="0">
                <a:sym typeface="Wingdings"/>
              </a:rPr>
              <a:t>Only referring to websites (fairly common!) </a:t>
            </a:r>
            <a:r>
              <a:rPr lang="en-GB" sz="2000" dirty="0" smtClean="0">
                <a:solidFill>
                  <a:srgbClr val="FF0000"/>
                </a:solidFill>
                <a:sym typeface="Wingdings"/>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115616" y="620688"/>
            <a:ext cx="3971925" cy="725487"/>
          </a:xfrm>
        </p:spPr>
        <p:txBody>
          <a:bodyPr rtlCol="0">
            <a:normAutofit fontScale="90000"/>
          </a:bodyPr>
          <a:lstStyle/>
          <a:p>
            <a:pPr fontAlgn="auto">
              <a:spcAft>
                <a:spcPts val="0"/>
              </a:spcAft>
              <a:defRPr/>
            </a:pPr>
            <a:r>
              <a:rPr lang="en-US" b="1" dirty="0" smtClean="0"/>
              <a:t>The pre-release &amp; question</a:t>
            </a:r>
            <a:endParaRPr lang="en-US" dirty="0" smtClean="0"/>
          </a:p>
        </p:txBody>
      </p:sp>
      <p:sp>
        <p:nvSpPr>
          <p:cNvPr id="3" name="Content Placeholder 2"/>
          <p:cNvSpPr>
            <a:spLocks noGrp="1"/>
          </p:cNvSpPr>
          <p:nvPr>
            <p:ph idx="1"/>
          </p:nvPr>
        </p:nvSpPr>
        <p:spPr>
          <a:xfrm>
            <a:off x="457200" y="4643438"/>
            <a:ext cx="8229600" cy="1928812"/>
          </a:xfrm>
        </p:spPr>
        <p:txBody>
          <a:bodyPr rtlCol="0">
            <a:normAutofit/>
          </a:bodyPr>
          <a:lstStyle/>
          <a:p>
            <a:pPr fontAlgn="auto">
              <a:spcAft>
                <a:spcPts val="0"/>
              </a:spcAft>
              <a:buFont typeface="Arial" pitchFamily="34" charset="0"/>
              <a:buChar char="•"/>
              <a:defRPr/>
            </a:pPr>
            <a:r>
              <a:rPr lang="en-GB" sz="2000" dirty="0" smtClean="0"/>
              <a:t>Within the pre-release statement will be </a:t>
            </a:r>
            <a:r>
              <a:rPr lang="en-GB" sz="2000" b="1" dirty="0" smtClean="0"/>
              <a:t>key words.</a:t>
            </a:r>
            <a:r>
              <a:rPr lang="en-GB" sz="2000" dirty="0" smtClean="0"/>
              <a:t> </a:t>
            </a:r>
          </a:p>
          <a:p>
            <a:pPr fontAlgn="auto">
              <a:spcAft>
                <a:spcPts val="0"/>
              </a:spcAft>
              <a:buFont typeface="Arial" pitchFamily="34" charset="0"/>
              <a:buChar char="•"/>
              <a:defRPr/>
            </a:pPr>
            <a:r>
              <a:rPr lang="en-GB" sz="2000" dirty="0" smtClean="0"/>
              <a:t>These words can also be found of you look in the </a:t>
            </a:r>
            <a:r>
              <a:rPr lang="en-GB" sz="2000" b="1" dirty="0" smtClean="0"/>
              <a:t>specification</a:t>
            </a:r>
            <a:endParaRPr lang="en-GB" sz="2000" dirty="0" smtClean="0"/>
          </a:p>
          <a:p>
            <a:pPr fontAlgn="auto">
              <a:spcAft>
                <a:spcPts val="0"/>
              </a:spcAft>
              <a:buFont typeface="Arial" pitchFamily="34" charset="0"/>
              <a:buChar char="•"/>
              <a:defRPr/>
            </a:pPr>
            <a:r>
              <a:rPr lang="en-GB" sz="2000" dirty="0" smtClean="0"/>
              <a:t>the pre-release statement is identifying the areas of the specification which the </a:t>
            </a:r>
            <a:r>
              <a:rPr lang="en-GB" sz="2000" b="1" dirty="0" smtClean="0"/>
              <a:t>examination question</a:t>
            </a:r>
            <a:r>
              <a:rPr lang="en-GB" sz="2000" dirty="0" smtClean="0"/>
              <a:t> will focus on; for instance:</a:t>
            </a:r>
            <a:endParaRPr lang="en-US" sz="2000" dirty="0" smtClean="0"/>
          </a:p>
          <a:p>
            <a:pPr fontAlgn="auto">
              <a:spcAft>
                <a:spcPts val="0"/>
              </a:spcAft>
              <a:buFont typeface="Arial" pitchFamily="34" charset="0"/>
              <a:buChar char="•"/>
              <a:defRPr/>
            </a:pPr>
            <a:endParaRPr lang="en-US" sz="2000" dirty="0" smtClean="0"/>
          </a:p>
        </p:txBody>
      </p:sp>
      <p:pic>
        <p:nvPicPr>
          <p:cNvPr id="18436" name="Picture 7"/>
          <p:cNvPicPr>
            <a:picLocks noChangeAspect="1" noChangeArrowheads="1"/>
          </p:cNvPicPr>
          <p:nvPr/>
        </p:nvPicPr>
        <p:blipFill>
          <a:blip r:embed="rId3" cstate="print">
            <a:grayscl/>
          </a:blip>
          <a:srcRect r="11397"/>
          <a:stretch>
            <a:fillRect/>
          </a:stretch>
        </p:blipFill>
        <p:spPr bwMode="auto">
          <a:xfrm>
            <a:off x="285750" y="1928813"/>
            <a:ext cx="7275513" cy="1357312"/>
          </a:xfrm>
          <a:prstGeom prst="rect">
            <a:avLst/>
          </a:prstGeom>
          <a:noFill/>
          <a:ln w="9525">
            <a:noFill/>
            <a:miter lim="800000"/>
            <a:headEnd/>
            <a:tailEnd/>
          </a:ln>
        </p:spPr>
      </p:pic>
      <p:sp>
        <p:nvSpPr>
          <p:cNvPr id="16392" name="AutoShape 8"/>
          <p:cNvSpPr>
            <a:spLocks noChangeArrowheads="1"/>
          </p:cNvSpPr>
          <p:nvPr/>
        </p:nvSpPr>
        <p:spPr bwMode="auto">
          <a:xfrm>
            <a:off x="3357563" y="3643313"/>
            <a:ext cx="4214812" cy="928687"/>
          </a:xfrm>
          <a:prstGeom prst="wedgeRoundRectCallout">
            <a:avLst>
              <a:gd name="adj1" fmla="val -26888"/>
              <a:gd name="adj2" fmla="val -112826"/>
              <a:gd name="adj3" fmla="val 16667"/>
            </a:avLst>
          </a:prstGeom>
          <a:solidFill>
            <a:schemeClr val="accent6">
              <a:lumMod val="40000"/>
              <a:lumOff val="60000"/>
            </a:schemeClr>
          </a:solidFill>
          <a:ln w="9525">
            <a:solidFill>
              <a:srgbClr val="000000"/>
            </a:solidFill>
            <a:miter lim="800000"/>
            <a:headEnd/>
            <a:tailEnd/>
          </a:ln>
        </p:spPr>
        <p:txBody>
          <a:bodyPr/>
          <a:lstStyle/>
          <a:p>
            <a:pPr>
              <a:spcAft>
                <a:spcPts val="1000"/>
              </a:spcAft>
              <a:defRPr/>
            </a:pPr>
            <a:r>
              <a:rPr lang="en-GB" sz="1600" dirty="0">
                <a:latin typeface="Calibri" pitchFamily="34" charset="0"/>
              </a:rPr>
              <a:t>The </a:t>
            </a:r>
            <a:r>
              <a:rPr lang="en-GB" sz="1600" b="1" dirty="0">
                <a:latin typeface="Calibri" pitchFamily="34" charset="0"/>
              </a:rPr>
              <a:t>‘research’ </a:t>
            </a:r>
            <a:r>
              <a:rPr lang="en-GB" sz="1600" dirty="0">
                <a:latin typeface="Calibri" pitchFamily="34" charset="0"/>
              </a:rPr>
              <a:t>bullet makes suggestions about the range of case studies and examples you need.</a:t>
            </a:r>
            <a:endParaRPr lang="en-GB" sz="1600" dirty="0">
              <a:latin typeface="Times New Roman" pitchFamily="18" charset="0"/>
            </a:endParaRPr>
          </a:p>
          <a:p>
            <a:pPr>
              <a:defRPr/>
            </a:pPr>
            <a:endParaRPr lang="en-US" sz="1600" dirty="0">
              <a:latin typeface="Arial" pitchFamily="34" charset="0"/>
            </a:endParaRPr>
          </a:p>
        </p:txBody>
      </p:sp>
      <p:sp>
        <p:nvSpPr>
          <p:cNvPr id="16393" name="AutoShape 9"/>
          <p:cNvSpPr>
            <a:spLocks noChangeArrowheads="1"/>
          </p:cNvSpPr>
          <p:nvPr/>
        </p:nvSpPr>
        <p:spPr bwMode="auto">
          <a:xfrm>
            <a:off x="5214938" y="857250"/>
            <a:ext cx="3695700" cy="857250"/>
          </a:xfrm>
          <a:prstGeom prst="wedgeRoundRectCallout">
            <a:avLst>
              <a:gd name="adj1" fmla="val 4470"/>
              <a:gd name="adj2" fmla="val 125008"/>
              <a:gd name="adj3" fmla="val 16667"/>
            </a:avLst>
          </a:prstGeom>
          <a:solidFill>
            <a:schemeClr val="accent6">
              <a:lumMod val="40000"/>
              <a:lumOff val="60000"/>
            </a:schemeClr>
          </a:solidFill>
          <a:ln w="9525">
            <a:solidFill>
              <a:srgbClr val="000000"/>
            </a:solidFill>
            <a:miter lim="800000"/>
            <a:headEnd/>
            <a:tailEnd/>
          </a:ln>
        </p:spPr>
        <p:txBody>
          <a:bodyPr/>
          <a:lstStyle/>
          <a:p>
            <a:pPr>
              <a:spcAft>
                <a:spcPts val="1000"/>
              </a:spcAft>
              <a:defRPr/>
            </a:pPr>
            <a:r>
              <a:rPr lang="en-GB" sz="1600" dirty="0">
                <a:latin typeface="Calibri" pitchFamily="34" charset="0"/>
              </a:rPr>
              <a:t>The</a:t>
            </a:r>
            <a:r>
              <a:rPr lang="en-GB" sz="1600" b="1" dirty="0">
                <a:latin typeface="Calibri" pitchFamily="34" charset="0"/>
              </a:rPr>
              <a:t> ‘explore’</a:t>
            </a:r>
            <a:r>
              <a:rPr lang="en-GB" sz="1600" dirty="0">
                <a:latin typeface="Calibri" pitchFamily="34" charset="0"/>
              </a:rPr>
              <a:t> bullet gives you an idea of which concepts, ideas and theories you need to focus on.</a:t>
            </a:r>
            <a:endParaRPr lang="en-US" sz="1600" dirty="0">
              <a:latin typeface="Arial" pitchFamily="34" charset="0"/>
            </a:endParaRPr>
          </a:p>
        </p:txBody>
      </p:sp>
      <p:sp>
        <p:nvSpPr>
          <p:cNvPr id="7" name="Slide Number Placeholder 6"/>
          <p:cNvSpPr>
            <a:spLocks noGrp="1"/>
          </p:cNvSpPr>
          <p:nvPr>
            <p:ph type="sldNum" sz="quarter" idx="12"/>
          </p:nvPr>
        </p:nvSpPr>
        <p:spPr/>
        <p:txBody>
          <a:bodyPr/>
          <a:lstStyle/>
          <a:p>
            <a:fld id="{BCB32C8B-4140-491B-ACF6-94F2C517BF4D}" type="slidenum">
              <a:rPr lang="en-GB" smtClean="0"/>
              <a:pPr/>
              <a:t>31</a:t>
            </a:fld>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428625" y="357188"/>
          <a:ext cx="8286808" cy="6357981"/>
        </p:xfrm>
        <a:graphic>
          <a:graphicData uri="http://schemas.openxmlformats.org/drawingml/2006/table">
            <a:tbl>
              <a:tblPr>
                <a:tableStyleId>{22838BEF-8BB2-4498-84A7-C5851F593DF1}</a:tableStyleId>
              </a:tblPr>
              <a:tblGrid>
                <a:gridCol w="1811225"/>
                <a:gridCol w="6475583"/>
              </a:tblGrid>
              <a:tr h="1327325">
                <a:tc>
                  <a:txBody>
                    <a:bodyPr/>
                    <a:lstStyle/>
                    <a:p>
                      <a:pPr algn="ctr">
                        <a:spcAft>
                          <a:spcPts val="0"/>
                        </a:spcAft>
                      </a:pPr>
                      <a:r>
                        <a:rPr lang="en-GB" sz="2000" dirty="0"/>
                        <a:t>Pre-release research focus</a:t>
                      </a:r>
                      <a:endParaRPr lang="en-US" sz="2000" dirty="0"/>
                    </a:p>
                    <a:p>
                      <a:pPr algn="ctr">
                        <a:spcAft>
                          <a:spcPts val="0"/>
                        </a:spcAft>
                      </a:pPr>
                      <a:r>
                        <a:rPr lang="en-GB" sz="2000" dirty="0">
                          <a:sym typeface="Wingdings"/>
                        </a:rPr>
                        <a:t></a:t>
                      </a:r>
                      <a:endParaRPr lang="en-US" sz="2000" dirty="0">
                        <a:latin typeface="Calibri"/>
                        <a:ea typeface="Calibri"/>
                        <a:cs typeface="Times New Roman"/>
                      </a:endParaRPr>
                    </a:p>
                  </a:txBody>
                  <a:tcPr marL="45548" marR="45548" marT="0" marB="0"/>
                </a:tc>
                <a:tc>
                  <a:txBody>
                    <a:bodyPr/>
                    <a:lstStyle/>
                    <a:p>
                      <a:pPr marL="342900" lvl="0" indent="-342900">
                        <a:spcAft>
                          <a:spcPts val="0"/>
                        </a:spcAft>
                        <a:buFont typeface="Symbol"/>
                        <a:buNone/>
                      </a:pPr>
                      <a:endParaRPr lang="en-US" sz="2000" dirty="0">
                        <a:latin typeface="Calibri"/>
                        <a:ea typeface="Calibri"/>
                        <a:cs typeface="Times New Roman"/>
                      </a:endParaRPr>
                    </a:p>
                  </a:txBody>
                  <a:tcPr marL="45548" marR="45548" marT="0" marB="0"/>
                </a:tc>
              </a:tr>
              <a:tr h="3926273">
                <a:tc>
                  <a:txBody>
                    <a:bodyPr/>
                    <a:lstStyle/>
                    <a:p>
                      <a:pPr algn="ctr">
                        <a:spcAft>
                          <a:spcPts val="0"/>
                        </a:spcAft>
                      </a:pPr>
                      <a:r>
                        <a:rPr lang="en-GB" sz="2000" dirty="0"/>
                        <a:t>Specification</a:t>
                      </a:r>
                      <a:endParaRPr lang="en-US" sz="2000" dirty="0"/>
                    </a:p>
                    <a:p>
                      <a:pPr algn="ctr">
                        <a:spcAft>
                          <a:spcPts val="0"/>
                        </a:spcAft>
                      </a:pPr>
                      <a:r>
                        <a:rPr lang="en-GB" sz="2000" dirty="0">
                          <a:sym typeface="Wingdings"/>
                        </a:rPr>
                        <a:t></a:t>
                      </a:r>
                      <a:endParaRPr lang="en-US" sz="2000" dirty="0">
                        <a:latin typeface="Calibri"/>
                        <a:ea typeface="Calibri"/>
                        <a:cs typeface="Times New Roman"/>
                      </a:endParaRPr>
                    </a:p>
                  </a:txBody>
                  <a:tcPr marL="45548" marR="45548" marT="0" marB="0"/>
                </a:tc>
                <a:tc>
                  <a:txBody>
                    <a:bodyPr/>
                    <a:lstStyle/>
                    <a:p>
                      <a:pPr>
                        <a:spcAft>
                          <a:spcPts val="0"/>
                        </a:spcAft>
                      </a:pPr>
                      <a:r>
                        <a:rPr lang="en-GB" sz="2000" dirty="0" smtClean="0"/>
                        <a:t>Section 2</a:t>
                      </a:r>
                    </a:p>
                    <a:p>
                      <a:pPr>
                        <a:spcAft>
                          <a:spcPts val="0"/>
                        </a:spcAft>
                      </a:pPr>
                      <a:endParaRPr lang="en-GB" sz="2000" dirty="0" smtClean="0"/>
                    </a:p>
                    <a:p>
                      <a:pPr>
                        <a:spcAft>
                          <a:spcPts val="0"/>
                        </a:spcAft>
                      </a:pPr>
                      <a:endParaRPr lang="en-GB" sz="2000" dirty="0" smtClean="0"/>
                    </a:p>
                    <a:p>
                      <a:pPr>
                        <a:spcAft>
                          <a:spcPts val="0"/>
                        </a:spcAft>
                      </a:pPr>
                      <a:endParaRPr lang="en-GB" sz="2000" dirty="0" smtClean="0"/>
                    </a:p>
                    <a:p>
                      <a:pPr>
                        <a:spcAft>
                          <a:spcPts val="0"/>
                        </a:spcAft>
                      </a:pPr>
                      <a:endParaRPr lang="en-GB" sz="2000" dirty="0" smtClean="0"/>
                    </a:p>
                    <a:p>
                      <a:pPr>
                        <a:spcAft>
                          <a:spcPts val="0"/>
                        </a:spcAft>
                      </a:pPr>
                      <a:endParaRPr lang="en-GB" sz="2000" dirty="0" smtClean="0"/>
                    </a:p>
                    <a:p>
                      <a:pPr>
                        <a:spcAft>
                          <a:spcPts val="0"/>
                        </a:spcAft>
                      </a:pPr>
                      <a:r>
                        <a:rPr lang="en-GB" sz="2000" dirty="0" smtClean="0"/>
                        <a:t>Section 3</a:t>
                      </a:r>
                      <a:endParaRPr lang="en-US" sz="2000" dirty="0">
                        <a:latin typeface="Calibri"/>
                        <a:ea typeface="Calibri"/>
                        <a:cs typeface="Times New Roman"/>
                      </a:endParaRPr>
                    </a:p>
                  </a:txBody>
                  <a:tcPr marL="45548" marR="45548" marT="0" marB="0"/>
                </a:tc>
              </a:tr>
              <a:tr h="1104383">
                <a:tc>
                  <a:txBody>
                    <a:bodyPr/>
                    <a:lstStyle/>
                    <a:p>
                      <a:pPr algn="ctr">
                        <a:spcAft>
                          <a:spcPts val="0"/>
                        </a:spcAft>
                      </a:pPr>
                      <a:r>
                        <a:rPr lang="en-GB" sz="2000" dirty="0"/>
                        <a:t>Exam Question</a:t>
                      </a:r>
                      <a:endParaRPr lang="en-US" sz="2000" dirty="0">
                        <a:latin typeface="Calibri"/>
                        <a:ea typeface="Calibri"/>
                        <a:cs typeface="Times New Roman"/>
                      </a:endParaRPr>
                    </a:p>
                  </a:txBody>
                  <a:tcPr marL="45548" marR="45548" marT="0" marB="0"/>
                </a:tc>
                <a:tc>
                  <a:txBody>
                    <a:bodyPr/>
                    <a:lstStyle/>
                    <a:p>
                      <a:pPr>
                        <a:spcAft>
                          <a:spcPts val="0"/>
                        </a:spcAft>
                      </a:pPr>
                      <a:endParaRPr lang="en-US" sz="2000" dirty="0">
                        <a:latin typeface="Calibri"/>
                        <a:ea typeface="Calibri"/>
                        <a:cs typeface="Times New Roman"/>
                      </a:endParaRPr>
                    </a:p>
                  </a:txBody>
                  <a:tcPr marL="45548" marR="45548" marT="0" marB="0"/>
                </a:tc>
              </a:tr>
            </a:tbl>
          </a:graphicData>
        </a:graphic>
      </p:graphicFrame>
      <p:pic>
        <p:nvPicPr>
          <p:cNvPr id="19472" name="Picture 7"/>
          <p:cNvPicPr>
            <a:picLocks noChangeAspect="1" noChangeArrowheads="1"/>
          </p:cNvPicPr>
          <p:nvPr/>
        </p:nvPicPr>
        <p:blipFill>
          <a:blip r:embed="rId3" cstate="print">
            <a:grayscl/>
          </a:blip>
          <a:srcRect r="11397"/>
          <a:stretch>
            <a:fillRect/>
          </a:stretch>
        </p:blipFill>
        <p:spPr bwMode="auto">
          <a:xfrm>
            <a:off x="2286000" y="500063"/>
            <a:ext cx="6143625" cy="1146175"/>
          </a:xfrm>
          <a:prstGeom prst="rect">
            <a:avLst/>
          </a:prstGeom>
          <a:noFill/>
          <a:ln w="9525">
            <a:noFill/>
            <a:miter lim="800000"/>
            <a:headEnd/>
            <a:tailEnd/>
          </a:ln>
        </p:spPr>
      </p:pic>
      <p:pic>
        <p:nvPicPr>
          <p:cNvPr id="19473" name="Picture 1"/>
          <p:cNvPicPr>
            <a:picLocks noChangeAspect="1" noChangeArrowheads="1"/>
          </p:cNvPicPr>
          <p:nvPr/>
        </p:nvPicPr>
        <p:blipFill>
          <a:blip r:embed="rId4" cstate="print"/>
          <a:srcRect l="1953" t="17253" r="10136" b="72684"/>
          <a:stretch>
            <a:fillRect/>
          </a:stretch>
        </p:blipFill>
        <p:spPr bwMode="auto">
          <a:xfrm>
            <a:off x="2357438" y="5715000"/>
            <a:ext cx="6173787" cy="785813"/>
          </a:xfrm>
          <a:prstGeom prst="rect">
            <a:avLst/>
          </a:prstGeom>
          <a:noFill/>
          <a:ln w="9525">
            <a:noFill/>
            <a:miter lim="800000"/>
            <a:headEnd/>
            <a:tailEnd/>
          </a:ln>
        </p:spPr>
      </p:pic>
      <p:pic>
        <p:nvPicPr>
          <p:cNvPr id="19474" name="Picture 20"/>
          <p:cNvPicPr>
            <a:picLocks noChangeAspect="1" noChangeArrowheads="1"/>
          </p:cNvPicPr>
          <p:nvPr/>
        </p:nvPicPr>
        <p:blipFill>
          <a:blip r:embed="rId5" cstate="print">
            <a:grayscl/>
          </a:blip>
          <a:srcRect b="34694"/>
          <a:stretch>
            <a:fillRect/>
          </a:stretch>
        </p:blipFill>
        <p:spPr bwMode="auto">
          <a:xfrm>
            <a:off x="2357438" y="2071688"/>
            <a:ext cx="5813425" cy="1500187"/>
          </a:xfrm>
          <a:prstGeom prst="rect">
            <a:avLst/>
          </a:prstGeom>
          <a:noFill/>
          <a:ln w="9525">
            <a:noFill/>
            <a:miter lim="800000"/>
            <a:headEnd/>
            <a:tailEnd/>
          </a:ln>
        </p:spPr>
      </p:pic>
      <p:pic>
        <p:nvPicPr>
          <p:cNvPr id="19475" name="Picture 21"/>
          <p:cNvPicPr>
            <a:picLocks noChangeAspect="1" noChangeArrowheads="1"/>
          </p:cNvPicPr>
          <p:nvPr/>
        </p:nvPicPr>
        <p:blipFill>
          <a:blip r:embed="rId6" cstate="print">
            <a:grayscl/>
          </a:blip>
          <a:srcRect/>
          <a:stretch>
            <a:fillRect/>
          </a:stretch>
        </p:blipFill>
        <p:spPr bwMode="auto">
          <a:xfrm>
            <a:off x="2428875" y="3857625"/>
            <a:ext cx="5572125" cy="1717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71450" y="2900363"/>
            <a:ext cx="8743950" cy="124301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rgbClr val="002060"/>
                </a:solidFill>
              </a:rPr>
              <a:t>Explore </a:t>
            </a:r>
            <a:r>
              <a:rPr lang="en-GB" sz="1400" dirty="0" smtClean="0">
                <a:solidFill>
                  <a:srgbClr val="002060"/>
                </a:solidFill>
              </a:rPr>
              <a:t>the need for, and effectiveness of, different strategies that are designed to improve food security.</a:t>
            </a:r>
            <a:endParaRPr lang="en-US" sz="1400" dirty="0" smtClean="0">
              <a:solidFill>
                <a:srgbClr val="002060"/>
              </a:solidFill>
            </a:endParaRPr>
          </a:p>
          <a:p>
            <a:r>
              <a:rPr lang="en-GB" sz="1400" b="1" dirty="0" smtClean="0">
                <a:solidFill>
                  <a:srgbClr val="002060"/>
                </a:solidFill>
              </a:rPr>
              <a:t>Research </a:t>
            </a:r>
            <a:r>
              <a:rPr lang="en-GB" sz="1400" dirty="0" smtClean="0">
                <a:solidFill>
                  <a:srgbClr val="002060"/>
                </a:solidFill>
              </a:rPr>
              <a:t>a range of food security strategies, including ‘sustainable ones’, at differing scales and locations</a:t>
            </a:r>
            <a:endParaRPr lang="en-US" sz="1400" dirty="0">
              <a:solidFill>
                <a:srgbClr val="002060"/>
              </a:solidFill>
            </a:endParaRPr>
          </a:p>
        </p:txBody>
      </p:sp>
      <p:sp>
        <p:nvSpPr>
          <p:cNvPr id="2" name="Title 1"/>
          <p:cNvSpPr>
            <a:spLocks noGrp="1"/>
          </p:cNvSpPr>
          <p:nvPr>
            <p:ph type="title"/>
          </p:nvPr>
        </p:nvSpPr>
        <p:spPr>
          <a:xfrm>
            <a:off x="467544" y="404664"/>
            <a:ext cx="8229600" cy="724942"/>
          </a:xfrm>
        </p:spPr>
        <p:txBody>
          <a:bodyPr>
            <a:normAutofit/>
          </a:bodyPr>
          <a:lstStyle/>
          <a:p>
            <a:r>
              <a:rPr lang="en-GB" dirty="0" smtClean="0"/>
              <a:t>Pre-release dangers:</a:t>
            </a:r>
            <a:endParaRPr lang="en-GB" dirty="0"/>
          </a:p>
        </p:txBody>
      </p:sp>
      <p:sp>
        <p:nvSpPr>
          <p:cNvPr id="3" name="Content Placeholder 2"/>
          <p:cNvSpPr>
            <a:spLocks noGrp="1"/>
          </p:cNvSpPr>
          <p:nvPr>
            <p:ph sz="half" idx="1"/>
          </p:nvPr>
        </p:nvSpPr>
        <p:spPr>
          <a:xfrm>
            <a:off x="179512" y="1052737"/>
            <a:ext cx="8784976" cy="1218976"/>
          </a:xfrm>
        </p:spPr>
        <p:txBody>
          <a:bodyPr>
            <a:noAutofit/>
          </a:bodyPr>
          <a:lstStyle/>
          <a:p>
            <a:pPr lvl="0">
              <a:buFont typeface="Arial" pitchFamily="34" charset="0"/>
              <a:buChar char="•"/>
            </a:pPr>
            <a:r>
              <a:rPr lang="en-US" sz="1600" dirty="0"/>
              <a:t>Over –analysing </a:t>
            </a:r>
            <a:r>
              <a:rPr lang="en-US" sz="1600" dirty="0" smtClean="0"/>
              <a:t>it; </a:t>
            </a:r>
            <a:r>
              <a:rPr lang="en-US" sz="1600" dirty="0"/>
              <a:t>getting ‘hung up’ on the meaning of one word.</a:t>
            </a:r>
            <a:endParaRPr lang="en-GB" sz="1600" dirty="0"/>
          </a:p>
          <a:p>
            <a:pPr lvl="0">
              <a:buFont typeface="Arial" pitchFamily="34" charset="0"/>
              <a:buChar char="•"/>
            </a:pPr>
            <a:r>
              <a:rPr lang="en-US" sz="1600" dirty="0"/>
              <a:t>Focusing on one </a:t>
            </a:r>
            <a:r>
              <a:rPr lang="en-US" sz="1600" dirty="0" smtClean="0"/>
              <a:t>aspect </a:t>
            </a:r>
            <a:r>
              <a:rPr lang="en-US" sz="1600" dirty="0"/>
              <a:t>at the expense of others.</a:t>
            </a:r>
            <a:endParaRPr lang="en-GB" sz="1600" dirty="0"/>
          </a:p>
          <a:p>
            <a:pPr lvl="0">
              <a:buFont typeface="Arial" pitchFamily="34" charset="0"/>
              <a:buChar char="•"/>
            </a:pPr>
            <a:r>
              <a:rPr lang="en-US" sz="1600" dirty="0" smtClean="0"/>
              <a:t>Negative interpretations e.g</a:t>
            </a:r>
            <a:r>
              <a:rPr lang="en-US" sz="1600" dirty="0"/>
              <a:t>. </a:t>
            </a:r>
            <a:r>
              <a:rPr lang="en-US" sz="1600" i="1" dirty="0"/>
              <a:t>impacts, challenges, effects, consequences.</a:t>
            </a:r>
            <a:endParaRPr lang="en-GB" sz="1600" dirty="0"/>
          </a:p>
          <a:p>
            <a:pPr lvl="0">
              <a:buFont typeface="Arial" pitchFamily="34" charset="0"/>
              <a:buChar char="•"/>
            </a:pPr>
            <a:r>
              <a:rPr lang="en-US" sz="1600" dirty="0"/>
              <a:t>Pre-judging the </a:t>
            </a:r>
            <a:r>
              <a:rPr lang="en-US" sz="1600" dirty="0" smtClean="0"/>
              <a:t>question</a:t>
            </a:r>
          </a:p>
          <a:p>
            <a:pPr lvl="0">
              <a:buFont typeface="Arial" pitchFamily="34" charset="0"/>
              <a:buChar char="•"/>
            </a:pPr>
            <a:endParaRPr lang="en-US" sz="1600" dirty="0"/>
          </a:p>
          <a:p>
            <a:pPr lvl="0">
              <a:buFont typeface="Arial" pitchFamily="34" charset="0"/>
              <a:buChar char="•"/>
            </a:pPr>
            <a:endParaRPr lang="en-US" sz="1600" dirty="0" smtClean="0"/>
          </a:p>
          <a:p>
            <a:pPr lvl="0">
              <a:buFont typeface="Arial" pitchFamily="34" charset="0"/>
              <a:buChar char="•"/>
            </a:pPr>
            <a:endParaRPr lang="en-US" sz="1600" dirty="0"/>
          </a:p>
          <a:p>
            <a:pPr lvl="0">
              <a:buFont typeface="Arial" pitchFamily="34" charset="0"/>
              <a:buChar char="•"/>
            </a:pPr>
            <a:endParaRPr lang="en-US" sz="1600" dirty="0" smtClean="0"/>
          </a:p>
          <a:p>
            <a:pPr lvl="0">
              <a:buFont typeface="Arial" pitchFamily="34" charset="0"/>
              <a:buChar char="•"/>
            </a:pPr>
            <a:endParaRPr lang="en-US" sz="1600" dirty="0"/>
          </a:p>
          <a:p>
            <a:pPr lvl="0">
              <a:buFont typeface="Arial" pitchFamily="34" charset="0"/>
              <a:buChar char="•"/>
            </a:pPr>
            <a:endParaRPr lang="en-US" sz="1600" dirty="0" smtClean="0"/>
          </a:p>
          <a:p>
            <a:pPr lvl="0">
              <a:buFont typeface="Arial" pitchFamily="34" charset="0"/>
              <a:buChar char="•"/>
            </a:pPr>
            <a:endParaRPr lang="en-GB" sz="1600" dirty="0" smtClean="0"/>
          </a:p>
          <a:p>
            <a:pPr lvl="0">
              <a:buFont typeface="Arial" pitchFamily="34" charset="0"/>
              <a:buChar char="•"/>
            </a:pPr>
            <a:endParaRPr lang="en-US" sz="1600" dirty="0"/>
          </a:p>
          <a:p>
            <a:pPr>
              <a:buFont typeface="Arial" pitchFamily="34" charset="0"/>
              <a:buChar char="•"/>
            </a:pPr>
            <a:endParaRPr lang="en-US" sz="1600" dirty="0"/>
          </a:p>
          <a:p>
            <a:pPr>
              <a:buFont typeface="Arial" pitchFamily="34" charset="0"/>
              <a:buChar char="•"/>
            </a:pPr>
            <a:endParaRPr lang="en-GB" sz="1600" dirty="0" smtClean="0"/>
          </a:p>
          <a:p>
            <a:pPr>
              <a:buFont typeface="Arial" pitchFamily="34" charset="0"/>
              <a:buChar char="•"/>
            </a:pPr>
            <a:r>
              <a:rPr lang="en-GB" sz="1600" dirty="0" smtClean="0"/>
              <a:t>Actual question: </a:t>
            </a:r>
            <a:r>
              <a:rPr lang="en-GB" sz="1600" b="1" i="1" dirty="0" smtClean="0"/>
              <a:t>Evaluate the importance of developing sustainable strategies to manage food security.</a:t>
            </a:r>
            <a:endParaRPr lang="en-US" sz="1600" b="1" dirty="0" smtClean="0"/>
          </a:p>
          <a:p>
            <a:pPr lvl="0"/>
            <a:endParaRPr lang="en-GB" sz="1600" dirty="0"/>
          </a:p>
        </p:txBody>
      </p:sp>
      <p:sp>
        <p:nvSpPr>
          <p:cNvPr id="17410" name="AutoShape 2"/>
          <p:cNvSpPr>
            <a:spLocks noChangeArrowheads="1"/>
          </p:cNvSpPr>
          <p:nvPr/>
        </p:nvSpPr>
        <p:spPr bwMode="auto">
          <a:xfrm>
            <a:off x="2483768" y="2492896"/>
            <a:ext cx="2885505" cy="635000"/>
          </a:xfrm>
          <a:prstGeom prst="wedgeRoundRectCallout">
            <a:avLst>
              <a:gd name="adj1" fmla="val -41506"/>
              <a:gd name="adj2" fmla="val 79858"/>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GB" sz="1600" dirty="0" smtClean="0">
                <a:latin typeface="Calibri" pitchFamily="34" charset="0"/>
              </a:rPr>
              <a:t>Need and effectiveness – latter a strong hint at evaluation.</a:t>
            </a:r>
            <a:endParaRPr kumimoji="0" lang="en-US" sz="1600" b="0" i="0" u="none" strike="noStrike" cap="none" normalizeH="0" baseline="0" dirty="0" smtClean="0">
              <a:ln>
                <a:noFill/>
              </a:ln>
              <a:solidFill>
                <a:schemeClr val="tx1"/>
              </a:solidFill>
              <a:effectLst/>
              <a:latin typeface="Arial" pitchFamily="34" charset="0"/>
            </a:endParaRPr>
          </a:p>
        </p:txBody>
      </p:sp>
      <p:sp>
        <p:nvSpPr>
          <p:cNvPr id="17411" name="AutoShape 3"/>
          <p:cNvSpPr>
            <a:spLocks noChangeArrowheads="1"/>
          </p:cNvSpPr>
          <p:nvPr/>
        </p:nvSpPr>
        <p:spPr bwMode="auto">
          <a:xfrm>
            <a:off x="5724128" y="2204864"/>
            <a:ext cx="2868612" cy="864096"/>
          </a:xfrm>
          <a:prstGeom prst="wedgeRoundRectCallout">
            <a:avLst>
              <a:gd name="adj1" fmla="val -52512"/>
              <a:gd name="adj2" fmla="val 70856"/>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Easy to assume ‘</a:t>
            </a:r>
            <a:r>
              <a:rPr lang="en-GB" sz="1600" dirty="0" smtClean="0">
                <a:latin typeface="Calibri" pitchFamily="34" charset="0"/>
              </a:rPr>
              <a:t>food security’ is understood + can get ignored at expense of the strategies.</a:t>
            </a:r>
            <a:endParaRPr kumimoji="0" lang="en-US" sz="1600" b="0" i="0" u="none" strike="noStrike" cap="none" normalizeH="0" baseline="0" dirty="0" smtClean="0">
              <a:ln>
                <a:noFill/>
              </a:ln>
              <a:solidFill>
                <a:schemeClr val="tx1"/>
              </a:solidFill>
              <a:effectLst/>
              <a:latin typeface="Arial" pitchFamily="34" charset="0"/>
            </a:endParaRPr>
          </a:p>
        </p:txBody>
      </p:sp>
      <p:sp>
        <p:nvSpPr>
          <p:cNvPr id="17412" name="AutoShape 4"/>
          <p:cNvSpPr>
            <a:spLocks noChangeArrowheads="1"/>
          </p:cNvSpPr>
          <p:nvPr/>
        </p:nvSpPr>
        <p:spPr bwMode="auto">
          <a:xfrm>
            <a:off x="323528" y="4437112"/>
            <a:ext cx="3513584" cy="432048"/>
          </a:xfrm>
          <a:prstGeom prst="wedgeRoundRectCallout">
            <a:avLst>
              <a:gd name="adj1" fmla="val -11780"/>
              <a:gd name="adj2" fmla="val -188988"/>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Important to avoid a narrow answer</a:t>
            </a:r>
            <a:endParaRPr kumimoji="0" lang="en-US" sz="1600" b="0" i="0" u="none" strike="noStrike" cap="none" normalizeH="0" baseline="0" dirty="0" smtClean="0">
              <a:ln>
                <a:noFill/>
              </a:ln>
              <a:solidFill>
                <a:schemeClr val="tx1"/>
              </a:solidFill>
              <a:effectLst/>
              <a:latin typeface="Arial" pitchFamily="34" charset="0"/>
            </a:endParaRPr>
          </a:p>
        </p:txBody>
      </p:sp>
      <p:sp>
        <p:nvSpPr>
          <p:cNvPr id="17413" name="AutoShape 5"/>
          <p:cNvSpPr>
            <a:spLocks noChangeArrowheads="1"/>
          </p:cNvSpPr>
          <p:nvPr/>
        </p:nvSpPr>
        <p:spPr bwMode="auto">
          <a:xfrm>
            <a:off x="4499991" y="4221088"/>
            <a:ext cx="3358133" cy="720080"/>
          </a:xfrm>
          <a:prstGeom prst="wedgeRoundRectCallout">
            <a:avLst>
              <a:gd name="adj1" fmla="val -21952"/>
              <a:gd name="adj2" fmla="val -110410"/>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GB" sz="1600" dirty="0" smtClean="0">
                <a:latin typeface="Calibri" pitchFamily="34" charset="0"/>
              </a:rPr>
              <a:t>‘Including’ implies + others; important when you look at the Q </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792088"/>
          </a:xfrm>
        </p:spPr>
        <p:txBody>
          <a:bodyPr/>
          <a:lstStyle/>
          <a:p>
            <a:r>
              <a:rPr lang="en-GB" b="1" dirty="0" smtClean="0"/>
              <a:t>Understanding question complexity:</a:t>
            </a:r>
            <a:endParaRPr lang="en-US" b="1" dirty="0"/>
          </a:p>
        </p:txBody>
      </p:sp>
      <p:graphicFrame>
        <p:nvGraphicFramePr>
          <p:cNvPr id="6" name="Content Placeholder 5"/>
          <p:cNvGraphicFramePr>
            <a:graphicFrameLocks noGrp="1"/>
          </p:cNvGraphicFramePr>
          <p:nvPr>
            <p:ph sz="half" idx="1"/>
          </p:nvPr>
        </p:nvGraphicFramePr>
        <p:xfrm>
          <a:off x="251520" y="1196752"/>
          <a:ext cx="4254624" cy="4467577"/>
        </p:xfrm>
        <a:graphic>
          <a:graphicData uri="http://schemas.openxmlformats.org/drawingml/2006/table">
            <a:tbl>
              <a:tblPr firstRow="1" bandRow="1">
                <a:tableStyleId>{7DF18680-E054-41AD-8BC1-D1AEF772440D}</a:tableStyleId>
              </a:tblPr>
              <a:tblGrid>
                <a:gridCol w="4254624"/>
              </a:tblGrid>
              <a:tr h="448979">
                <a:tc>
                  <a:txBody>
                    <a:bodyPr/>
                    <a:lstStyle/>
                    <a:p>
                      <a:r>
                        <a:rPr lang="en-GB" sz="1600" dirty="0" smtClean="0">
                          <a:solidFill>
                            <a:schemeClr val="tx1"/>
                          </a:solidFill>
                        </a:rPr>
                        <a:t>The complex,</a:t>
                      </a:r>
                      <a:r>
                        <a:rPr lang="en-GB" sz="1600" baseline="0" dirty="0" smtClean="0">
                          <a:solidFill>
                            <a:schemeClr val="tx1"/>
                          </a:solidFill>
                        </a:rPr>
                        <a:t> actual question:</a:t>
                      </a:r>
                      <a:endParaRPr lang="en-US" sz="1600" dirty="0">
                        <a:solidFill>
                          <a:schemeClr val="tx1"/>
                        </a:solidFill>
                      </a:endParaRPr>
                    </a:p>
                  </a:txBody>
                  <a:tcPr/>
                </a:tc>
              </a:tr>
              <a:tr h="1188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kern="1200" dirty="0" smtClean="0"/>
                        <a:t>Q1: </a:t>
                      </a:r>
                      <a:r>
                        <a:rPr lang="en-GB" sz="1600" kern="1200" dirty="0" smtClean="0"/>
                        <a:t>The number of tectonic hazards is not increasing but their impact has become more disastrous. Discuss</a:t>
                      </a:r>
                      <a:endParaRPr lang="en-US" sz="1600" kern="1200" dirty="0" smtClean="0"/>
                    </a:p>
                    <a:p>
                      <a:endParaRPr lang="en-US" sz="1600" dirty="0"/>
                    </a:p>
                  </a:txBody>
                  <a:tcPr/>
                </a:tc>
              </a:tr>
              <a:tr h="448979">
                <a:tc>
                  <a:txBody>
                    <a:bodyPr/>
                    <a:lstStyle/>
                    <a:p>
                      <a:r>
                        <a:rPr lang="en-GB" sz="1600" b="1" dirty="0" smtClean="0"/>
                        <a:t>The simpler</a:t>
                      </a:r>
                      <a:r>
                        <a:rPr lang="en-GB" sz="1600" b="1" baseline="0" dirty="0" smtClean="0"/>
                        <a:t> question many answered</a:t>
                      </a:r>
                      <a:r>
                        <a:rPr lang="en-GB" sz="1600" baseline="0" dirty="0" smtClean="0"/>
                        <a:t>:</a:t>
                      </a:r>
                      <a:endParaRPr lang="en-US" sz="1600" dirty="0"/>
                    </a:p>
                  </a:txBody>
                  <a:tcPr/>
                </a:tc>
              </a:tr>
              <a:tr h="826419">
                <a:tc>
                  <a:txBody>
                    <a:bodyPr/>
                    <a:lstStyle/>
                    <a:p>
                      <a:r>
                        <a:rPr lang="en-GB" sz="1600" dirty="0" smtClean="0"/>
                        <a:t>Explain</a:t>
                      </a:r>
                      <a:r>
                        <a:rPr lang="en-GB" sz="1600" baseline="0" dirty="0" smtClean="0"/>
                        <a:t> how the impacts of tectonic disasters are increasing over time.</a:t>
                      </a:r>
                      <a:endParaRPr lang="en-US" sz="1600" dirty="0"/>
                    </a:p>
                  </a:txBody>
                  <a:tcPr/>
                </a:tc>
              </a:tr>
              <a:tr h="1107072">
                <a:tc>
                  <a:txBody>
                    <a:bodyPr/>
                    <a:lstStyle/>
                    <a:p>
                      <a:r>
                        <a:rPr lang="en-GB" sz="1600" b="1" dirty="0" smtClean="0"/>
                        <a:t>Problem?</a:t>
                      </a:r>
                    </a:p>
                    <a:p>
                      <a:pPr>
                        <a:buFont typeface="Arial" pitchFamily="34" charset="0"/>
                        <a:buChar char="•"/>
                      </a:pPr>
                      <a:r>
                        <a:rPr lang="en-GB" sz="1600" dirty="0" smtClean="0"/>
                        <a:t>Ignores the</a:t>
                      </a:r>
                      <a:r>
                        <a:rPr lang="en-GB" sz="1600" baseline="0" dirty="0" smtClean="0"/>
                        <a:t> hazard / disaster trends debate.</a:t>
                      </a:r>
                    </a:p>
                    <a:p>
                      <a:pPr>
                        <a:buFont typeface="Arial" pitchFamily="34" charset="0"/>
                        <a:buChar char="•"/>
                      </a:pPr>
                      <a:r>
                        <a:rPr lang="en-GB" sz="1600" baseline="0" dirty="0" smtClean="0"/>
                        <a:t>Becomes more one-sided and narrative i.e. lots of examples of ever-worse disasters.</a:t>
                      </a:r>
                    </a:p>
                    <a:p>
                      <a:pPr>
                        <a:buFont typeface="Arial" pitchFamily="34" charset="0"/>
                        <a:buChar char="•"/>
                      </a:pPr>
                      <a:r>
                        <a:rPr lang="en-GB" sz="1600" baseline="0" dirty="0" smtClean="0"/>
                        <a:t>Conclusion becomes more basic as there is no debate.</a:t>
                      </a:r>
                      <a:endParaRPr lang="en-US" sz="1600" dirty="0"/>
                    </a:p>
                  </a:txBody>
                  <a:tcPr/>
                </a:tc>
              </a:tr>
            </a:tbl>
          </a:graphicData>
        </a:graphic>
      </p:graphicFrame>
      <p:graphicFrame>
        <p:nvGraphicFramePr>
          <p:cNvPr id="7" name="Content Placeholder 6"/>
          <p:cNvGraphicFramePr>
            <a:graphicFrameLocks noGrp="1"/>
          </p:cNvGraphicFramePr>
          <p:nvPr>
            <p:ph sz="half" idx="2"/>
          </p:nvPr>
        </p:nvGraphicFramePr>
        <p:xfrm>
          <a:off x="4644008" y="2204864"/>
          <a:ext cx="4320480" cy="3741738"/>
        </p:xfrm>
        <a:graphic>
          <a:graphicData uri="http://schemas.openxmlformats.org/drawingml/2006/table">
            <a:tbl>
              <a:tblPr firstRow="1" bandRow="1">
                <a:tableStyleId>{7DF18680-E054-41AD-8BC1-D1AEF772440D}</a:tableStyleId>
              </a:tblPr>
              <a:tblGrid>
                <a:gridCol w="4320480"/>
              </a:tblGrid>
              <a:tr h="414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solidFill>
                            <a:schemeClr val="tx1"/>
                          </a:solidFill>
                        </a:rPr>
                        <a:t>The complex,</a:t>
                      </a:r>
                      <a:r>
                        <a:rPr lang="en-GB" sz="1600" b="1" baseline="0" dirty="0" smtClean="0">
                          <a:solidFill>
                            <a:schemeClr val="tx1"/>
                          </a:solidFill>
                        </a:rPr>
                        <a:t> actual question:</a:t>
                      </a:r>
                      <a:endParaRPr lang="en-US" sz="1600" b="1"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kern="1200" dirty="0" smtClean="0"/>
                        <a:t>Q3: </a:t>
                      </a:r>
                      <a:r>
                        <a:rPr lang="en-GB" sz="1600" kern="1200" dirty="0" smtClean="0"/>
                        <a:t>Evaluate the importance of developing sustainable strategies to manage food security.</a:t>
                      </a:r>
                      <a:endParaRPr lang="en-US" sz="1600" kern="1200" dirty="0" smtClean="0"/>
                    </a:p>
                    <a:p>
                      <a:endParaRPr 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t>The simpler</a:t>
                      </a:r>
                      <a:r>
                        <a:rPr lang="en-GB" sz="1600" b="1" baseline="0" dirty="0" smtClean="0"/>
                        <a:t> question many answered:</a:t>
                      </a:r>
                      <a:endParaRPr lang="en-US" sz="1600" b="1" dirty="0" smtClean="0"/>
                    </a:p>
                  </a:txBody>
                  <a:tcPr/>
                </a:tc>
              </a:tr>
              <a:tr h="370840">
                <a:tc>
                  <a:txBody>
                    <a:bodyPr/>
                    <a:lstStyle/>
                    <a:p>
                      <a:r>
                        <a:rPr lang="en-GB" sz="1600" dirty="0" smtClean="0"/>
                        <a:t>Explain</a:t>
                      </a:r>
                      <a:r>
                        <a:rPr lang="en-GB" sz="1600" baseline="0" dirty="0" smtClean="0"/>
                        <a:t> how sustainable strategies can increase food security. </a:t>
                      </a:r>
                      <a:endParaRPr lang="en-US" sz="1600" dirty="0"/>
                    </a:p>
                  </a:txBody>
                  <a:tcPr/>
                </a:tc>
              </a:tr>
              <a:tr h="370840">
                <a:tc>
                  <a:txBody>
                    <a:bodyPr/>
                    <a:lstStyle/>
                    <a:p>
                      <a:r>
                        <a:rPr lang="en-GB" sz="1600" b="1" u="none" dirty="0" smtClean="0"/>
                        <a:t>Problem?</a:t>
                      </a:r>
                    </a:p>
                    <a:p>
                      <a:pPr>
                        <a:buFont typeface="Arial" pitchFamily="34" charset="0"/>
                        <a:buChar char="•"/>
                      </a:pPr>
                      <a:r>
                        <a:rPr lang="en-GB" sz="1600" dirty="0" smtClean="0"/>
                        <a:t>Evaluation</a:t>
                      </a:r>
                      <a:r>
                        <a:rPr lang="en-GB" sz="1600" baseline="0" dirty="0" smtClean="0"/>
                        <a:t> has disappeared.</a:t>
                      </a:r>
                    </a:p>
                    <a:p>
                      <a:pPr>
                        <a:buFont typeface="Arial" pitchFamily="34" charset="0"/>
                        <a:buChar char="•"/>
                      </a:pPr>
                      <a:r>
                        <a:rPr lang="en-GB" sz="1600" baseline="0" dirty="0" smtClean="0"/>
                        <a:t>No debate about importance, or the role of other strategies.</a:t>
                      </a:r>
                    </a:p>
                    <a:p>
                      <a:pPr>
                        <a:buFont typeface="Arial" pitchFamily="34" charset="0"/>
                        <a:buChar char="•"/>
                      </a:pPr>
                      <a:r>
                        <a:rPr lang="en-GB" sz="1600" baseline="0" dirty="0" smtClean="0"/>
                        <a:t>Tends to become a list of sustainable strategies. </a:t>
                      </a:r>
                      <a:endParaRPr lang="en-GB" sz="1600" dirty="0" smtClean="0"/>
                    </a:p>
                    <a:p>
                      <a:endParaRPr lang="en-US" sz="1600" dirty="0"/>
                    </a:p>
                  </a:txBody>
                  <a:tcPr/>
                </a:tc>
              </a:tr>
            </a:tbl>
          </a:graphicData>
        </a:graphic>
      </p:graphicFrame>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576064"/>
          </a:xfrm>
        </p:spPr>
        <p:txBody>
          <a:bodyPr>
            <a:normAutofit fontScale="90000"/>
          </a:bodyPr>
          <a:lstStyle/>
          <a:p>
            <a:r>
              <a:rPr lang="en-GB" b="1" dirty="0"/>
              <a:t>Developing criteria and making </a:t>
            </a:r>
            <a:r>
              <a:rPr lang="en-GB" b="1" dirty="0" smtClean="0"/>
              <a:t>judgments</a:t>
            </a:r>
            <a:endParaRPr lang="en-GB" dirty="0"/>
          </a:p>
        </p:txBody>
      </p:sp>
      <p:sp>
        <p:nvSpPr>
          <p:cNvPr id="3" name="Content Placeholder 2"/>
          <p:cNvSpPr>
            <a:spLocks noGrp="1"/>
          </p:cNvSpPr>
          <p:nvPr>
            <p:ph sz="half" idx="1"/>
          </p:nvPr>
        </p:nvSpPr>
        <p:spPr>
          <a:xfrm>
            <a:off x="457200" y="1268760"/>
            <a:ext cx="8229600" cy="4857403"/>
          </a:xfrm>
        </p:spPr>
        <p:txBody>
          <a:bodyPr>
            <a:noAutofit/>
          </a:bodyPr>
          <a:lstStyle/>
          <a:p>
            <a:r>
              <a:rPr lang="en-GB" sz="1800" dirty="0" smtClean="0"/>
              <a:t>Some of the key words in the question require criteria to be set out.</a:t>
            </a:r>
          </a:p>
          <a:p>
            <a:r>
              <a:rPr lang="en-GB" sz="1800" dirty="0" smtClean="0"/>
              <a:t>This should be done in the Introduction </a:t>
            </a:r>
          </a:p>
          <a:p>
            <a:r>
              <a:rPr lang="en-GB" sz="1800" dirty="0" smtClean="0"/>
              <a:t>It also needs some thought at the planning stage.</a:t>
            </a:r>
          </a:p>
          <a:p>
            <a:r>
              <a:rPr lang="en-GB" sz="1800" dirty="0" smtClean="0"/>
              <a:t>This is an area of weakness – many candidates just ‘assume’ the examiner knows what the words in the question mean, and how they should be judged.</a:t>
            </a:r>
          </a:p>
          <a:p>
            <a:r>
              <a:rPr lang="en-GB" sz="1800" dirty="0" smtClean="0"/>
              <a:t>There is a case for saying something like </a:t>
            </a:r>
            <a:r>
              <a:rPr lang="en-GB" sz="1800" b="1" i="1" dirty="0" smtClean="0">
                <a:solidFill>
                  <a:srgbClr val="FF0000"/>
                </a:solidFill>
              </a:rPr>
              <a:t>“This report will judge the success of strategies to increase food supply using the…..</a:t>
            </a:r>
            <a:r>
              <a:rPr lang="en-GB" sz="1800" dirty="0" smtClean="0"/>
              <a:t>” or </a:t>
            </a:r>
            <a:r>
              <a:rPr lang="en-GB" sz="1800" b="1" i="1" dirty="0" smtClean="0">
                <a:solidFill>
                  <a:srgbClr val="7030A0"/>
                </a:solidFill>
              </a:rPr>
              <a:t>“The success of tectonic hazard management will be measured with reference to both death tolls, economic losses and estimated lives saved….”</a:t>
            </a:r>
          </a:p>
          <a:p>
            <a:r>
              <a:rPr lang="en-GB" sz="1800" dirty="0" smtClean="0"/>
              <a:t>The use of a model can be very useful here e.g. the sustainability stool, or Park’s hazard response model – but ONLY if it is referred to in the</a:t>
            </a:r>
            <a:r>
              <a:rPr lang="en-GB" sz="1800" b="1" dirty="0" smtClean="0"/>
              <a:t> Introduction </a:t>
            </a:r>
            <a:r>
              <a:rPr lang="en-GB" sz="1800" dirty="0" smtClean="0"/>
              <a:t>to set criteria up, again in the </a:t>
            </a:r>
            <a:r>
              <a:rPr lang="en-GB" sz="1800" b="1" dirty="0" smtClean="0"/>
              <a:t>Analysis </a:t>
            </a:r>
            <a:r>
              <a:rPr lang="en-GB" sz="1800" dirty="0" smtClean="0"/>
              <a:t>when judgments are being made, and again </a:t>
            </a:r>
            <a:r>
              <a:rPr lang="en-GB" sz="1800" dirty="0"/>
              <a:t>on </a:t>
            </a:r>
            <a:r>
              <a:rPr lang="en-GB" sz="1800" dirty="0" smtClean="0"/>
              <a:t>the </a:t>
            </a:r>
            <a:r>
              <a:rPr lang="en-GB" sz="1800" b="1" dirty="0" smtClean="0"/>
              <a:t>Conclusion</a:t>
            </a:r>
            <a:r>
              <a:rPr lang="en-GB" sz="1800" dirty="0" smtClean="0"/>
              <a:t>.</a:t>
            </a:r>
          </a:p>
          <a:p>
            <a:r>
              <a:rPr lang="en-GB" sz="1800" b="1" dirty="0" smtClean="0"/>
              <a:t>One </a:t>
            </a:r>
            <a:r>
              <a:rPr lang="en-GB" sz="1800" dirty="0" smtClean="0"/>
              <a:t>model referred to in this way is more valuable than </a:t>
            </a:r>
            <a:r>
              <a:rPr lang="en-GB" sz="1800" b="1" dirty="0" smtClean="0"/>
              <a:t>three models </a:t>
            </a:r>
            <a:r>
              <a:rPr lang="en-GB" sz="1800" dirty="0" smtClean="0"/>
              <a:t>drawn / described in the Intro, which are never seen again!</a:t>
            </a:r>
          </a:p>
          <a:p>
            <a:endParaRPr lang="en-GB" sz="1800" dirty="0"/>
          </a:p>
        </p:txBody>
      </p:sp>
    </p:spTree>
    <p:extLst>
      <p:ext uri="{BB962C8B-B14F-4D97-AF65-F5344CB8AC3E}">
        <p14:creationId xmlns:p14="http://schemas.microsoft.com/office/powerpoint/2010/main" val="31132384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92088"/>
          </a:xfrm>
        </p:spPr>
        <p:txBody>
          <a:bodyPr/>
          <a:lstStyle/>
          <a:p>
            <a:r>
              <a:rPr lang="en-GB" dirty="0" smtClean="0"/>
              <a:t>Jun14 questions: </a:t>
            </a:r>
            <a:r>
              <a:rPr lang="en-GB" i="1" dirty="0" smtClean="0"/>
              <a:t>criteria words </a:t>
            </a:r>
            <a:endParaRPr lang="en-GB" i="1" dirty="0"/>
          </a:p>
        </p:txBody>
      </p:sp>
      <p:graphicFrame>
        <p:nvGraphicFramePr>
          <p:cNvPr id="5" name="Content Placeholder 4"/>
          <p:cNvGraphicFramePr>
            <a:graphicFrameLocks noGrp="1"/>
          </p:cNvGraphicFramePr>
          <p:nvPr>
            <p:ph sz="half" idx="1"/>
            <p:extLst/>
          </p:nvPr>
        </p:nvGraphicFramePr>
        <p:xfrm>
          <a:off x="457200" y="1196974"/>
          <a:ext cx="8229600" cy="5157026"/>
        </p:xfrm>
        <a:graphic>
          <a:graphicData uri="http://schemas.openxmlformats.org/drawingml/2006/table">
            <a:tbl>
              <a:tblPr firstRow="1" bandRow="1">
                <a:tableStyleId>{22838BEF-8BB2-4498-84A7-C5851F593DF1}</a:tableStyleId>
              </a:tblPr>
              <a:tblGrid>
                <a:gridCol w="3466728"/>
                <a:gridCol w="4762872"/>
              </a:tblGrid>
              <a:tr h="863874">
                <a:tc>
                  <a:txBody>
                    <a:bodyPr/>
                    <a:lstStyle/>
                    <a:p>
                      <a:r>
                        <a:rPr lang="en-GB" sz="1400" b="1" i="0" dirty="0" smtClean="0"/>
                        <a:t>1 Assess</a:t>
                      </a:r>
                      <a:r>
                        <a:rPr lang="en-GB" sz="1400" b="1" i="0" baseline="0" dirty="0" smtClean="0"/>
                        <a:t> the reasons why the management of some tectonic hazards is more successful than others. </a:t>
                      </a:r>
                      <a:endParaRPr lang="en-US" sz="1400" b="1" i="0" dirty="0"/>
                    </a:p>
                  </a:txBody>
                  <a:tcPr/>
                </a:tc>
                <a:tc>
                  <a:txBody>
                    <a:bodyPr/>
                    <a:lstStyle/>
                    <a:p>
                      <a:r>
                        <a:rPr lang="en-US" sz="1400" b="1" i="0" dirty="0" smtClean="0"/>
                        <a:t>Successful.</a:t>
                      </a:r>
                    </a:p>
                    <a:p>
                      <a:r>
                        <a:rPr lang="en-US" sz="1400" b="0" i="0" dirty="0" smtClean="0"/>
                        <a:t>A</a:t>
                      </a:r>
                      <a:r>
                        <a:rPr lang="en-US" sz="1400" b="0" i="0" baseline="0" dirty="0" smtClean="0"/>
                        <a:t> clear statement of how success in being measured is essential (deaths? Numbers affected? Economic losses? Evacuation?)</a:t>
                      </a:r>
                      <a:endParaRPr lang="en-US" sz="1400" b="0" i="0" dirty="0"/>
                    </a:p>
                  </a:txBody>
                  <a:tcPr/>
                </a:tc>
              </a:tr>
              <a:tr h="721664">
                <a:tc>
                  <a:txBody>
                    <a:bodyPr/>
                    <a:lstStyle/>
                    <a:p>
                      <a:r>
                        <a:rPr lang="en-GB" sz="1400" b="1" i="0" dirty="0" smtClean="0"/>
                        <a:t>2 The differences</a:t>
                      </a:r>
                      <a:r>
                        <a:rPr lang="en-GB" sz="1400" b="1" i="0" baseline="0" dirty="0" smtClean="0"/>
                        <a:t> between glacial landscapes are best explained by variations in the physical processes that formed them. Discuss. </a:t>
                      </a:r>
                      <a:endParaRPr lang="en-US" sz="1400" b="1" i="0" dirty="0"/>
                    </a:p>
                  </a:txBody>
                  <a:tcPr/>
                </a:tc>
                <a:tc>
                  <a:txBody>
                    <a:bodyPr/>
                    <a:lstStyle/>
                    <a:p>
                      <a:r>
                        <a:rPr lang="en-US" sz="1400" kern="1200" dirty="0" smtClean="0">
                          <a:solidFill>
                            <a:schemeClr val="dk1"/>
                          </a:solidFill>
                          <a:latin typeface="+mn-lt"/>
                          <a:ea typeface="+mn-ea"/>
                          <a:cs typeface="+mn-cs"/>
                        </a:rPr>
                        <a:t>A little harder with this question; the word ‘best’ is key to it i.e. what factors other than physical processes might be considered i.e. climatic rather than geomorphological. </a:t>
                      </a:r>
                      <a:endParaRPr lang="en-US" sz="1400" b="0" i="0" dirty="0"/>
                    </a:p>
                  </a:txBody>
                  <a:tcPr/>
                </a:tc>
              </a:tr>
              <a:tr h="563432">
                <a:tc>
                  <a:txBody>
                    <a:bodyPr/>
                    <a:lstStyle/>
                    <a:p>
                      <a:r>
                        <a:rPr lang="en-GB" sz="1400" b="1" i="0" dirty="0" smtClean="0"/>
                        <a:t>3 Strategies</a:t>
                      </a:r>
                      <a:r>
                        <a:rPr lang="en-GB" sz="1400" b="1" i="0" baseline="0" dirty="0" smtClean="0"/>
                        <a:t> for increasing global food supply are inevitably unsustainable. Discuss. </a:t>
                      </a:r>
                      <a:endParaRPr lang="en-US" sz="1400" b="1" i="0" dirty="0"/>
                    </a:p>
                  </a:txBody>
                  <a:tcPr/>
                </a:tc>
                <a:tc>
                  <a:txBody>
                    <a:bodyPr/>
                    <a:lstStyle/>
                    <a:p>
                      <a:r>
                        <a:rPr lang="en-US" sz="1400" b="1" i="0" dirty="0" smtClean="0"/>
                        <a:t>(un)</a:t>
                      </a:r>
                      <a:r>
                        <a:rPr lang="en-US" sz="1400" b="1" i="0" baseline="0" dirty="0" smtClean="0"/>
                        <a:t> Sustainable.</a:t>
                      </a:r>
                    </a:p>
                    <a:p>
                      <a:r>
                        <a:rPr lang="en-US" sz="1400" b="0" i="0" baseline="0" dirty="0" smtClean="0"/>
                        <a:t>The judgement can’t be made unless its very clear what criteria are being used to measure (un) sustainability (eco / soc / env etc)</a:t>
                      </a:r>
                      <a:endParaRPr lang="en-US" sz="1400" b="0" i="0" dirty="0"/>
                    </a:p>
                  </a:txBody>
                  <a:tcPr/>
                </a:tc>
              </a:tr>
              <a:tr h="795433">
                <a:tc>
                  <a:txBody>
                    <a:bodyPr/>
                    <a:lstStyle/>
                    <a:p>
                      <a:r>
                        <a:rPr lang="en-GB" sz="1400" b="1" i="0" dirty="0" smtClean="0"/>
                        <a:t>4 To</a:t>
                      </a:r>
                      <a:r>
                        <a:rPr lang="en-GB" sz="1400" b="1" i="0" baseline="0" dirty="0" smtClean="0"/>
                        <a:t> what extent is it true that the least culturally diverse places are the most geographically isolated? </a:t>
                      </a:r>
                      <a:endParaRPr lang="en-US" sz="1400" b="1" i="0" dirty="0"/>
                    </a:p>
                  </a:txBody>
                  <a:tcPr/>
                </a:tc>
                <a:tc>
                  <a:txBody>
                    <a:bodyPr/>
                    <a:lstStyle/>
                    <a:p>
                      <a:r>
                        <a:rPr lang="en-US" sz="1400" b="1" i="0" dirty="0" smtClean="0"/>
                        <a:t>Diverse &amp; Isolated</a:t>
                      </a:r>
                      <a:r>
                        <a:rPr lang="en-US" sz="1400" b="0" i="0" dirty="0" smtClean="0"/>
                        <a:t>.</a:t>
                      </a:r>
                    </a:p>
                    <a:p>
                      <a:r>
                        <a:rPr lang="en-US" sz="1400" b="0" i="0" dirty="0" smtClean="0"/>
                        <a:t>Some measure of diversity and of isolation</a:t>
                      </a:r>
                      <a:r>
                        <a:rPr lang="en-US" sz="1400" b="0" i="0" baseline="0" dirty="0" smtClean="0"/>
                        <a:t> is needed. </a:t>
                      </a:r>
                      <a:endParaRPr lang="en-US" sz="1400" b="0" i="0" dirty="0"/>
                    </a:p>
                  </a:txBody>
                  <a:tcPr/>
                </a:tc>
              </a:tr>
              <a:tr h="563432">
                <a:tc>
                  <a:txBody>
                    <a:bodyPr/>
                    <a:lstStyle/>
                    <a:p>
                      <a:r>
                        <a:rPr lang="en-GB" sz="1400" b="1" i="0" dirty="0" smtClean="0"/>
                        <a:t>5 To what extent is the level of health risk best explained</a:t>
                      </a:r>
                      <a:r>
                        <a:rPr lang="en-GB" sz="1400" b="1" i="0" baseline="0" dirty="0" smtClean="0"/>
                        <a:t> by socio-economic status?</a:t>
                      </a:r>
                      <a:endParaRPr lang="en-US" sz="1400" b="1" i="0" dirty="0"/>
                    </a:p>
                  </a:txBody>
                  <a:tcPr/>
                </a:tc>
                <a:tc>
                  <a:txBody>
                    <a:bodyPr/>
                    <a:lstStyle/>
                    <a:p>
                      <a:r>
                        <a:rPr lang="en-US" sz="1400" b="1" i="0" dirty="0" smtClean="0"/>
                        <a:t>Level</a:t>
                      </a:r>
                      <a:r>
                        <a:rPr lang="en-US" sz="1400" b="1" i="0" baseline="0" dirty="0" smtClean="0"/>
                        <a:t> of risk.</a:t>
                      </a:r>
                    </a:p>
                    <a:p>
                      <a:r>
                        <a:rPr lang="en-US" sz="1400" b="0" i="0" baseline="0" dirty="0" smtClean="0"/>
                        <a:t>Is this going to be mortality, DALYs, infection rates, death rates?</a:t>
                      </a:r>
                      <a:endParaRPr lang="en-US" sz="1400" b="0" i="0" dirty="0" smtClean="0"/>
                    </a:p>
                    <a:p>
                      <a:endParaRPr lang="en-US" sz="1400" b="0" i="0" dirty="0"/>
                    </a:p>
                  </a:txBody>
                  <a:tcPr/>
                </a:tc>
              </a:tr>
              <a:tr h="795433">
                <a:tc>
                  <a:txBody>
                    <a:bodyPr/>
                    <a:lstStyle/>
                    <a:p>
                      <a:r>
                        <a:rPr lang="en-GB" sz="1400" b="1" i="0" dirty="0" smtClean="0"/>
                        <a:t>6  Some rural landscapes</a:t>
                      </a:r>
                      <a:r>
                        <a:rPr lang="en-GB" sz="1400" b="1" i="0" baseline="0" dirty="0" smtClean="0"/>
                        <a:t> are vulnerable to the impacts of leisure and tourism than others. Discuss. </a:t>
                      </a:r>
                      <a:endParaRPr lang="en-US" sz="1400" b="1" i="0" dirty="0"/>
                    </a:p>
                  </a:txBody>
                  <a:tcPr/>
                </a:tc>
                <a:tc>
                  <a:txBody>
                    <a:bodyPr/>
                    <a:lstStyle/>
                    <a:p>
                      <a:r>
                        <a:rPr lang="en-US" sz="1400" b="1" i="0" dirty="0" smtClean="0"/>
                        <a:t>Vulnerability.</a:t>
                      </a:r>
                    </a:p>
                    <a:p>
                      <a:r>
                        <a:rPr lang="en-US" sz="1400" b="0" i="0" dirty="0" smtClean="0"/>
                        <a:t>Could</a:t>
                      </a:r>
                      <a:r>
                        <a:rPr lang="en-US" sz="1400" b="0" i="0" baseline="0" dirty="0" smtClean="0"/>
                        <a:t> be based on fragility / resilience ideas, or at a simpler level visitor numbers (really only one half of the problem)</a:t>
                      </a:r>
                      <a:endParaRPr lang="en-US" sz="1400" b="0" i="0" dirty="0"/>
                    </a:p>
                  </a:txBody>
                  <a:tcPr/>
                </a:tc>
              </a:tr>
            </a:tbl>
          </a:graphicData>
        </a:graphic>
      </p:graphicFrame>
    </p:spTree>
    <p:extLst>
      <p:ext uri="{BB962C8B-B14F-4D97-AF65-F5344CB8AC3E}">
        <p14:creationId xmlns:p14="http://schemas.microsoft.com/office/powerpoint/2010/main" val="25781524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344816" cy="3744416"/>
          </a:xfrm>
        </p:spPr>
        <p:txBody>
          <a:bodyPr/>
          <a:lstStyle/>
          <a:p>
            <a:r>
              <a:rPr lang="en-GB" dirty="0" smtClean="0"/>
              <a:t>Considering  </a:t>
            </a:r>
            <a:r>
              <a:rPr lang="en-GB" dirty="0" smtClean="0"/>
              <a:t>2 </a:t>
            </a:r>
            <a:r>
              <a:rPr lang="en-GB" dirty="0" smtClean="0"/>
              <a:t>contrasting</a:t>
            </a:r>
            <a:br>
              <a:rPr lang="en-GB" dirty="0" smtClean="0"/>
            </a:br>
            <a:r>
              <a:rPr lang="en-GB" dirty="0" smtClean="0"/>
              <a:t>reports </a:t>
            </a:r>
            <a:br>
              <a:rPr lang="en-GB" dirty="0" smtClean="0"/>
            </a:br>
            <a:r>
              <a:rPr lang="en-GB" dirty="0" smtClean="0"/>
              <a:t/>
            </a:r>
            <a:br>
              <a:rPr lang="en-GB" dirty="0" smtClean="0"/>
            </a:br>
            <a:r>
              <a:rPr lang="en-GB" dirty="0" smtClean="0"/>
              <a:t>Examples 1 and 2 Tectonic Hazards</a:t>
            </a:r>
            <a:br>
              <a:rPr lang="en-GB" dirty="0" smtClean="0"/>
            </a:br>
            <a:r>
              <a:rPr lang="en-GB" dirty="0" smtClean="0"/>
              <a:t/>
            </a:r>
            <a:br>
              <a:rPr lang="en-GB" dirty="0" smtClean="0"/>
            </a:br>
            <a:r>
              <a:rPr lang="en-GB" sz="2400" b="1" dirty="0">
                <a:solidFill>
                  <a:srgbClr val="FF0000"/>
                </a:solidFill>
              </a:rPr>
              <a:t>1 Assess the reasons why the management of some tectonic hazards is more successful than others. </a:t>
            </a:r>
            <a:r>
              <a:rPr lang="en-US" b="1" dirty="0"/>
              <a:t/>
            </a:r>
            <a:br>
              <a:rPr lang="en-US" b="1" dirty="0"/>
            </a:br>
            <a:endParaRPr lang="en-GB" dirty="0"/>
          </a:p>
        </p:txBody>
      </p:sp>
      <p:sp>
        <p:nvSpPr>
          <p:cNvPr id="5" name="Rounded Rectangle 4"/>
          <p:cNvSpPr/>
          <p:nvPr/>
        </p:nvSpPr>
        <p:spPr>
          <a:xfrm>
            <a:off x="2627784" y="4869160"/>
            <a:ext cx="4032448"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See the scripts and generic mark-scheme (in the downloads section).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Unit 4 summary </a:t>
            </a:r>
            <a:endParaRPr lang="en-US" dirty="0"/>
          </a:p>
        </p:txBody>
      </p:sp>
      <p:sp>
        <p:nvSpPr>
          <p:cNvPr id="3" name="Content Placeholder 2"/>
          <p:cNvSpPr>
            <a:spLocks noGrp="1"/>
          </p:cNvSpPr>
          <p:nvPr>
            <p:ph idx="1"/>
          </p:nvPr>
        </p:nvSpPr>
        <p:spPr>
          <a:xfrm>
            <a:off x="457200" y="1268760"/>
            <a:ext cx="8229600" cy="4857403"/>
          </a:xfrm>
        </p:spPr>
        <p:txBody>
          <a:bodyPr/>
          <a:lstStyle/>
          <a:p>
            <a:r>
              <a:rPr lang="en-US" sz="2000" dirty="0" smtClean="0"/>
              <a:t>It helps  if the introduction makes clear what the general view / argument is.</a:t>
            </a:r>
          </a:p>
          <a:p>
            <a:r>
              <a:rPr lang="en-US" sz="2000" dirty="0" smtClean="0"/>
              <a:t>The best reports make the argument clear from the start which helps candidates stay 'on track' throughout.</a:t>
            </a:r>
          </a:p>
          <a:p>
            <a:r>
              <a:rPr lang="en-US" sz="2000" dirty="0" smtClean="0"/>
              <a:t>It is useful to see the 'answer' feature in the plan and in the introduction.</a:t>
            </a:r>
          </a:p>
          <a:p>
            <a:r>
              <a:rPr lang="en-US" sz="2000" dirty="0" smtClean="0"/>
              <a:t>Remember to write a report, not an essay.</a:t>
            </a:r>
          </a:p>
          <a:p>
            <a:r>
              <a:rPr lang="en-US" sz="2000" dirty="0" smtClean="0"/>
              <a:t>Focus very clearly on the wording of the question so that you don't just write all you know about a particular subject/issue but address the issue raised.</a:t>
            </a:r>
            <a:endParaRPr lang="en-US" sz="2000" dirty="0"/>
          </a:p>
        </p:txBody>
      </p:sp>
    </p:spTree>
    <p:extLst>
      <p:ext uri="{BB962C8B-B14F-4D97-AF65-F5344CB8AC3E}">
        <p14:creationId xmlns:p14="http://schemas.microsoft.com/office/powerpoint/2010/main" val="39360704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2780928"/>
            <a:ext cx="7772400" cy="864096"/>
          </a:xfrm>
        </p:spPr>
        <p:txBody>
          <a:bodyPr/>
          <a:lstStyle/>
          <a:p>
            <a:r>
              <a:rPr lang="en-GB" dirty="0" smtClean="0"/>
              <a:t>Final Questions</a:t>
            </a:r>
            <a:endParaRPr lang="en-GB" dirty="0"/>
          </a:p>
        </p:txBody>
      </p:sp>
      <p:sp>
        <p:nvSpPr>
          <p:cNvPr id="5" name="Subtitle 4"/>
          <p:cNvSpPr>
            <a:spLocks noGrp="1"/>
          </p:cNvSpPr>
          <p:nvPr>
            <p:ph type="subTitle" idx="1"/>
          </p:nvPr>
        </p:nvSpPr>
        <p:spPr>
          <a:xfrm>
            <a:off x="539552" y="3933056"/>
            <a:ext cx="7920880" cy="1224136"/>
          </a:xfrm>
        </p:spPr>
        <p:txBody>
          <a:bodyPr/>
          <a:lstStyle/>
          <a:p>
            <a:pPr algn="l">
              <a:buFont typeface="Arial" pitchFamily="34" charset="0"/>
              <a:buChar char="•"/>
            </a:pPr>
            <a:r>
              <a:rPr lang="en-GB" sz="2400" dirty="0">
                <a:solidFill>
                  <a:schemeClr val="tx1"/>
                </a:solidFill>
                <a:latin typeface="+mn-lt"/>
                <a:ea typeface="+mn-ea"/>
                <a:cs typeface="+mn-cs"/>
              </a:rPr>
              <a:t> </a:t>
            </a:r>
            <a:r>
              <a:rPr lang="en-GB" sz="2400" dirty="0" smtClean="0">
                <a:solidFill>
                  <a:schemeClr val="tx1"/>
                </a:solidFill>
                <a:latin typeface="+mn-lt"/>
                <a:ea typeface="+mn-ea"/>
                <a:cs typeface="+mn-cs"/>
              </a:rPr>
              <a:t>Use the text-chat facility </a:t>
            </a:r>
            <a:r>
              <a:rPr lang="en-GB" sz="2400" dirty="0" smtClean="0"/>
              <a:t>for</a:t>
            </a:r>
            <a:r>
              <a:rPr lang="en-GB" sz="2400" dirty="0" smtClean="0">
                <a:solidFill>
                  <a:schemeClr val="tx1"/>
                </a:solidFill>
                <a:latin typeface="+mn-lt"/>
                <a:ea typeface="+mn-ea"/>
                <a:cs typeface="+mn-cs"/>
              </a:rPr>
              <a:t> questions and comments</a:t>
            </a:r>
            <a:endParaRPr lang="en-GB" sz="2400" dirty="0">
              <a:solidFill>
                <a:schemeClr val="tx1"/>
              </a:solidFill>
              <a:latin typeface="+mn-lt"/>
              <a:ea typeface="+mn-ea"/>
              <a:cs typeface="+mn-cs"/>
            </a:endParaRPr>
          </a:p>
        </p:txBody>
      </p:sp>
      <p:sp>
        <p:nvSpPr>
          <p:cNvPr id="7" name="Cloud Callout 6"/>
          <p:cNvSpPr/>
          <p:nvPr/>
        </p:nvSpPr>
        <p:spPr>
          <a:xfrm>
            <a:off x="5292080" y="908720"/>
            <a:ext cx="3240360" cy="1872208"/>
          </a:xfrm>
          <a:prstGeom prst="cloudCallout">
            <a:avLst>
              <a:gd name="adj1" fmla="val -5807"/>
              <a:gd name="adj2" fmla="val 295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accent6">
                    <a:lumMod val="75000"/>
                  </a:schemeClr>
                </a:solidFill>
              </a:rPr>
              <a:t>Thank you for listening and participating…..</a:t>
            </a:r>
          </a:p>
          <a:p>
            <a:pPr algn="ctr"/>
            <a:endParaRPr lang="en-GB" b="1" dirty="0">
              <a:solidFill>
                <a:schemeClr val="accent6">
                  <a:lumMod val="75000"/>
                </a:schemeClr>
              </a:solidFill>
            </a:endParaRPr>
          </a:p>
        </p:txBody>
      </p:sp>
      <p:sp>
        <p:nvSpPr>
          <p:cNvPr id="6" name="Slide Number Placeholder 5"/>
          <p:cNvSpPr>
            <a:spLocks noGrp="1"/>
          </p:cNvSpPr>
          <p:nvPr>
            <p:ph type="sldNum" sz="quarter" idx="12"/>
          </p:nvPr>
        </p:nvSpPr>
        <p:spPr/>
        <p:txBody>
          <a:bodyPr/>
          <a:lstStyle/>
          <a:p>
            <a:fld id="{97326DA0-C4E1-4FA8-92A6-727B56131221}" type="slidenum">
              <a:rPr lang="en-GB" smtClean="0"/>
              <a:pPr/>
              <a:t>39</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611560" y="476672"/>
            <a:ext cx="8143875" cy="642938"/>
          </a:xfrm>
        </p:spPr>
        <p:txBody>
          <a:bodyPr>
            <a:normAutofit/>
          </a:bodyPr>
          <a:lstStyle/>
          <a:p>
            <a:pPr defTabSz="912813"/>
            <a:r>
              <a:rPr lang="en-GB" dirty="0" smtClean="0"/>
              <a:t>Unit 4: Geographical Research</a:t>
            </a:r>
            <a:endParaRPr lang="en-US" dirty="0" smtClean="0"/>
          </a:p>
        </p:txBody>
      </p:sp>
      <p:sp>
        <p:nvSpPr>
          <p:cNvPr id="65541" name="Content Placeholder 6"/>
          <p:cNvSpPr>
            <a:spLocks noGrp="1"/>
          </p:cNvSpPr>
          <p:nvPr>
            <p:ph sz="half" idx="2"/>
          </p:nvPr>
        </p:nvSpPr>
        <p:spPr>
          <a:xfrm>
            <a:off x="251520" y="1196752"/>
            <a:ext cx="5544616" cy="2664297"/>
          </a:xfrm>
        </p:spPr>
        <p:txBody>
          <a:bodyPr/>
          <a:lstStyle/>
          <a:p>
            <a:pPr defTabSz="912813">
              <a:buNone/>
            </a:pPr>
            <a:r>
              <a:rPr lang="en-GB" sz="1800" dirty="0" smtClean="0"/>
              <a:t>General points:</a:t>
            </a:r>
          </a:p>
          <a:p>
            <a:pPr defTabSz="912813"/>
            <a:r>
              <a:rPr lang="en-GB" sz="1800" dirty="0" smtClean="0"/>
              <a:t>Tectonics still most popular (</a:t>
            </a:r>
            <a:r>
              <a:rPr lang="en-GB" sz="1800" dirty="0" smtClean="0"/>
              <a:t>Jun14 </a:t>
            </a:r>
            <a:r>
              <a:rPr lang="en-GB" sz="1800" dirty="0" smtClean="0"/>
              <a:t>graph</a:t>
            </a:r>
            <a:r>
              <a:rPr lang="en-GB" sz="1800" dirty="0" smtClean="0"/>
              <a:t>).</a:t>
            </a:r>
            <a:endParaRPr lang="en-GB" sz="1800" dirty="0" smtClean="0"/>
          </a:p>
          <a:p>
            <a:pPr defTabSz="912813"/>
            <a:r>
              <a:rPr lang="en-GB" sz="1800" dirty="0" smtClean="0"/>
              <a:t>Grade boundaries have risen over time – more so at </a:t>
            </a:r>
            <a:r>
              <a:rPr lang="en-GB" sz="1800" dirty="0" smtClean="0"/>
              <a:t>E – but marks fairly stable</a:t>
            </a:r>
          </a:p>
          <a:p>
            <a:pPr defTabSz="912813"/>
            <a:r>
              <a:rPr lang="en-GB" sz="1800" dirty="0" smtClean="0"/>
              <a:t>Mean marks varies from 52 for Q3 to 47 for Q6.</a:t>
            </a:r>
            <a:endParaRPr lang="en-GB" sz="1800" dirty="0" smtClean="0"/>
          </a:p>
          <a:p>
            <a:pPr defTabSz="912813"/>
            <a:r>
              <a:rPr lang="en-GB" sz="1800" dirty="0" smtClean="0"/>
              <a:t>Timing problems rarely an </a:t>
            </a:r>
            <a:r>
              <a:rPr lang="en-GB" sz="1800" dirty="0" smtClean="0"/>
              <a:t>issue.</a:t>
            </a:r>
            <a:endParaRPr lang="en-GB" sz="1800" dirty="0" smtClean="0"/>
          </a:p>
          <a:p>
            <a:pPr defTabSz="912813"/>
            <a:r>
              <a:rPr lang="en-GB" sz="1800" dirty="0" smtClean="0"/>
              <a:t>Most work is now in the form of a report, not an </a:t>
            </a:r>
            <a:r>
              <a:rPr lang="en-GB" sz="1800" dirty="0" smtClean="0"/>
              <a:t>essay.</a:t>
            </a:r>
            <a:endParaRPr lang="en-GB" sz="1800" dirty="0" smtClean="0"/>
          </a:p>
        </p:txBody>
      </p:sp>
      <p:graphicFrame>
        <p:nvGraphicFramePr>
          <p:cNvPr id="9" name="Content Placeholder 5"/>
          <p:cNvGraphicFramePr>
            <a:graphicFrameLocks noGrp="1"/>
          </p:cNvGraphicFramePr>
          <p:nvPr>
            <p:ph sz="half" idx="1"/>
            <p:extLst>
              <p:ext uri="{D42A27DB-BD31-4B8C-83A1-F6EECF244321}">
                <p14:modId xmlns:p14="http://schemas.microsoft.com/office/powerpoint/2010/main" val="895444619"/>
              </p:ext>
            </p:extLst>
          </p:nvPr>
        </p:nvGraphicFramePr>
        <p:xfrm>
          <a:off x="827584" y="4149080"/>
          <a:ext cx="4573708" cy="2316480"/>
        </p:xfrm>
        <a:graphic>
          <a:graphicData uri="http://schemas.openxmlformats.org/drawingml/2006/table">
            <a:tbl>
              <a:tblPr firstRow="1" bandRow="1">
                <a:tableStyleId>{74C1A8A3-306A-4EB7-A6B1-4F7E0EB9C5D6}</a:tableStyleId>
              </a:tblPr>
              <a:tblGrid>
                <a:gridCol w="690734"/>
                <a:gridCol w="690734"/>
                <a:gridCol w="638448"/>
                <a:gridCol w="638448"/>
                <a:gridCol w="638448"/>
                <a:gridCol w="638448"/>
                <a:gridCol w="638448"/>
              </a:tblGrid>
              <a:tr h="278658">
                <a:tc>
                  <a:txBody>
                    <a:bodyPr/>
                    <a:lstStyle/>
                    <a:p>
                      <a:pPr algn="l"/>
                      <a:endParaRPr lang="en-US" sz="1600"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a:r>
                        <a:rPr lang="en-GB" sz="1600" dirty="0" smtClean="0">
                          <a:solidFill>
                            <a:schemeClr val="tx1"/>
                          </a:solidFill>
                        </a:rPr>
                        <a:t>Unit</a:t>
                      </a:r>
                      <a:r>
                        <a:rPr lang="en-GB" sz="1600" baseline="0" dirty="0" smtClean="0">
                          <a:solidFill>
                            <a:schemeClr val="tx1"/>
                          </a:solidFill>
                        </a:rPr>
                        <a:t> </a:t>
                      </a:r>
                      <a:r>
                        <a:rPr lang="en-GB" sz="1600" baseline="0" dirty="0" smtClean="0">
                          <a:solidFill>
                            <a:schemeClr val="tx1"/>
                          </a:solidFill>
                        </a:rPr>
                        <a:t>4 Award</a:t>
                      </a:r>
                      <a:endParaRPr lang="en-US" sz="1600" b="1" dirty="0">
                        <a:solidFill>
                          <a:schemeClr val="tx1"/>
                        </a:solidFill>
                      </a:endParaRPr>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pPr algn="l"/>
                      <a:endParaRPr lang="en-US" sz="1600" b="1" dirty="0">
                        <a:solidFill>
                          <a:schemeClr val="accent1">
                            <a:lumMod val="25000"/>
                          </a:schemeClr>
                        </a:solidFill>
                      </a:endParaRPr>
                    </a:p>
                  </a:txBody>
                  <a:tcPr marL="44864" marR="44864"/>
                </a:tc>
                <a:tc hMerge="1">
                  <a:txBody>
                    <a:bodyPr/>
                    <a:lstStyle/>
                    <a:p>
                      <a:pPr algn="ctr"/>
                      <a:endParaRPr lang="en-US" sz="1600" b="1" dirty="0">
                        <a:solidFill>
                          <a:schemeClr val="accent1">
                            <a:lumMod val="25000"/>
                          </a:schemeClr>
                        </a:solidFill>
                      </a:endParaRPr>
                    </a:p>
                  </a:txBody>
                  <a:tcPr marL="44864" marR="44864"/>
                </a:tc>
                <a:tc hMerge="1">
                  <a:txBody>
                    <a:bodyPr/>
                    <a:lstStyle/>
                    <a:p>
                      <a:pPr algn="ctr"/>
                      <a:endParaRPr lang="en-US" sz="1600" b="1" dirty="0">
                        <a:solidFill>
                          <a:schemeClr val="accent1">
                            <a:lumMod val="25000"/>
                          </a:schemeClr>
                        </a:solidFill>
                      </a:endParaRPr>
                    </a:p>
                  </a:txBody>
                  <a:tcPr marL="44864" marR="44864"/>
                </a:tc>
                <a:tc hMerge="1">
                  <a:txBody>
                    <a:bodyPr/>
                    <a:lstStyle/>
                    <a:p>
                      <a:pPr algn="ctr"/>
                      <a:endParaRPr lang="en-US" sz="1600" b="1" dirty="0">
                        <a:solidFill>
                          <a:schemeClr val="accent1">
                            <a:lumMod val="25000"/>
                          </a:schemeClr>
                        </a:solidFill>
                      </a:endParaRPr>
                    </a:p>
                  </a:txBody>
                  <a:tcPr marL="44864" marR="44864"/>
                </a:tc>
              </a:tr>
              <a:tr h="555723">
                <a:tc>
                  <a:txBody>
                    <a:bodyPr/>
                    <a:lstStyle/>
                    <a:p>
                      <a:pPr algn="l"/>
                      <a:endParaRPr lang="en-US" sz="1600"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June</a:t>
                      </a:r>
                      <a:endParaRPr lang="en-GB"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2011</a:t>
                      </a:r>
                      <a:endParaRPr lang="en-US" sz="1600" dirty="0" smtClean="0"/>
                    </a:p>
                    <a:p>
                      <a:pPr algn="l"/>
                      <a:endParaRPr lang="en-US" sz="1600" b="0"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dirty="0" smtClean="0"/>
                        <a:t>Jan </a:t>
                      </a:r>
                    </a:p>
                    <a:p>
                      <a:pPr algn="l"/>
                      <a:r>
                        <a:rPr lang="en-US" sz="1600" dirty="0" smtClean="0"/>
                        <a:t>2012</a:t>
                      </a:r>
                      <a:endParaRPr lang="en-US" sz="1600" b="0"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dirty="0" smtClean="0"/>
                        <a:t>June </a:t>
                      </a:r>
                    </a:p>
                    <a:p>
                      <a:pPr algn="l"/>
                      <a:r>
                        <a:rPr lang="en-US" sz="1600" dirty="0" smtClean="0"/>
                        <a:t>2012</a:t>
                      </a:r>
                      <a:endParaRPr lang="en-US" sz="1600" b="1"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dirty="0" smtClean="0"/>
                        <a:t>Jan 2013</a:t>
                      </a:r>
                      <a:endParaRPr lang="en-US" sz="1600" b="0"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b="0" dirty="0" smtClean="0"/>
                        <a:t>June 2013</a:t>
                      </a:r>
                      <a:endParaRPr lang="en-US" sz="1600" b="0"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1600" b="1" dirty="0" smtClean="0"/>
                        <a:t>June 2014</a:t>
                      </a:r>
                      <a:endParaRPr lang="en-US" sz="1600" b="1"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55723">
                <a:tc>
                  <a:txBody>
                    <a:bodyPr/>
                    <a:lstStyle/>
                    <a:p>
                      <a:pPr algn="ctr"/>
                      <a:r>
                        <a:rPr lang="en-GB" sz="1600" dirty="0" smtClean="0"/>
                        <a:t>A</a:t>
                      </a:r>
                      <a:endParaRPr lang="en-US" sz="1600" b="1"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52/70</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55/70</a:t>
                      </a:r>
                      <a:endParaRPr lang="en-US" sz="1600" b="0" dirty="0" smtClean="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54/70</a:t>
                      </a:r>
                      <a:endParaRPr lang="en-US" sz="1600" b="1" dirty="0" smtClean="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 54/70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 57/70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smtClean="0">
                        <a:solidFill>
                          <a:srgbClr val="FF0000"/>
                        </a:solidFill>
                      </a:endParaRPr>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solidFill>
                            <a:schemeClr val="tx1"/>
                          </a:solidFill>
                        </a:rPr>
                        <a:t>56/70</a:t>
                      </a:r>
                      <a:endParaRPr lang="en-US" sz="1600" b="1" dirty="0" smtClean="0">
                        <a:solidFill>
                          <a:schemeClr val="tx1"/>
                        </a:solidFill>
                      </a:endParaRPr>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55723">
                <a:tc>
                  <a:txBody>
                    <a:bodyPr/>
                    <a:lstStyle/>
                    <a:p>
                      <a:pPr algn="ctr"/>
                      <a:r>
                        <a:rPr lang="en-GB" sz="1600" dirty="0" smtClean="0"/>
                        <a:t>E </a:t>
                      </a:r>
                      <a:endParaRPr lang="en-US" sz="1600" b="1"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34/70</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dirty="0" smtClean="0"/>
                        <a:t>36/70</a:t>
                      </a:r>
                      <a:endParaRPr lang="en-US" sz="1600" b="0"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dirty="0" smtClean="0"/>
                        <a:t>35/70</a:t>
                      </a:r>
                      <a:endParaRPr lang="en-US" sz="1600" b="1"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dirty="0" smtClean="0"/>
                        <a:t>37/70</a:t>
                      </a:r>
                      <a:endParaRPr lang="en-US" sz="1600" b="0"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b="0" dirty="0" smtClean="0"/>
                        <a:t>38/70</a:t>
                      </a:r>
                      <a:endParaRPr lang="en-US" sz="1600" b="0"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1600" b="1" dirty="0" smtClean="0"/>
                        <a:t>38/70</a:t>
                      </a:r>
                      <a:endParaRPr lang="en-US" sz="1600" b="1" dirty="0"/>
                    </a:p>
                  </a:txBody>
                  <a:tcPr marL="44864" marR="4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1527832123"/>
              </p:ext>
            </p:extLst>
          </p:nvPr>
        </p:nvGraphicFramePr>
        <p:xfrm>
          <a:off x="5940152" y="1196752"/>
          <a:ext cx="2952328" cy="51006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476672"/>
            <a:ext cx="8229600" cy="792088"/>
          </a:xfrm>
        </p:spPr>
        <p:txBody>
          <a:bodyPr/>
          <a:lstStyle/>
          <a:p>
            <a:r>
              <a:rPr lang="en-GB" sz="3200" dirty="0" smtClean="0"/>
              <a:t>Think about the sort of marks needed:</a:t>
            </a:r>
            <a:endParaRPr lang="en-GB" sz="32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340126733"/>
              </p:ext>
            </p:extLst>
          </p:nvPr>
        </p:nvGraphicFramePr>
        <p:xfrm>
          <a:off x="683568" y="1340768"/>
          <a:ext cx="7787210" cy="3247256"/>
        </p:xfrm>
        <a:graphic>
          <a:graphicData uri="http://schemas.openxmlformats.org/drawingml/2006/table">
            <a:tbl>
              <a:tblPr firstRow="1" bandRow="1">
                <a:tableStyleId>{5C22544A-7EE6-4342-B048-85BDC9FD1C3A}</a:tableStyleId>
              </a:tblPr>
              <a:tblGrid>
                <a:gridCol w="1557442"/>
                <a:gridCol w="1557442"/>
                <a:gridCol w="1557442"/>
                <a:gridCol w="1557442"/>
                <a:gridCol w="1557442"/>
              </a:tblGrid>
              <a:tr h="370840">
                <a:tc>
                  <a:txBody>
                    <a:bodyPr/>
                    <a:lstStyle/>
                    <a:p>
                      <a:pPr algn="ctr"/>
                      <a:r>
                        <a:rPr lang="en-GB" dirty="0" smtClean="0">
                          <a:solidFill>
                            <a:srgbClr val="0070C0"/>
                          </a:solidFill>
                        </a:rPr>
                        <a:t>Mark</a:t>
                      </a:r>
                      <a:r>
                        <a:rPr lang="en-GB" baseline="0" dirty="0" smtClean="0">
                          <a:solidFill>
                            <a:srgbClr val="0070C0"/>
                          </a:solidFill>
                        </a:rPr>
                        <a:t> scheme area</a:t>
                      </a:r>
                      <a:endParaRPr lang="en-GB" dirty="0">
                        <a:solidFill>
                          <a:srgbClr val="0070C0"/>
                        </a:solidFill>
                      </a:endParaRPr>
                    </a:p>
                  </a:txBody>
                  <a:tcPr/>
                </a:tc>
                <a:tc>
                  <a:txBody>
                    <a:bodyPr/>
                    <a:lstStyle/>
                    <a:p>
                      <a:pPr algn="ctr"/>
                      <a:r>
                        <a:rPr lang="en-GB" dirty="0" smtClean="0">
                          <a:solidFill>
                            <a:srgbClr val="0070C0"/>
                          </a:solidFill>
                        </a:rPr>
                        <a:t>A*</a:t>
                      </a:r>
                    </a:p>
                    <a:p>
                      <a:pPr algn="ctr"/>
                      <a:r>
                        <a:rPr lang="en-GB" dirty="0" smtClean="0">
                          <a:solidFill>
                            <a:srgbClr val="0070C0"/>
                          </a:solidFill>
                        </a:rPr>
                        <a:t>(aim</a:t>
                      </a:r>
                      <a:r>
                        <a:rPr lang="en-GB" baseline="0" dirty="0" smtClean="0">
                          <a:solidFill>
                            <a:srgbClr val="0070C0"/>
                          </a:solidFill>
                        </a:rPr>
                        <a:t> for about 62)</a:t>
                      </a:r>
                      <a:endParaRPr lang="en-GB" dirty="0">
                        <a:solidFill>
                          <a:srgbClr val="0070C0"/>
                        </a:solidFill>
                      </a:endParaRPr>
                    </a:p>
                  </a:txBody>
                  <a:tcPr/>
                </a:tc>
                <a:tc>
                  <a:txBody>
                    <a:bodyPr/>
                    <a:lstStyle/>
                    <a:p>
                      <a:pPr algn="ctr"/>
                      <a:r>
                        <a:rPr lang="en-GB" dirty="0" smtClean="0">
                          <a:solidFill>
                            <a:srgbClr val="0070C0"/>
                          </a:solidFill>
                        </a:rPr>
                        <a:t>A</a:t>
                      </a:r>
                      <a:endParaRPr lang="en-GB" dirty="0">
                        <a:solidFill>
                          <a:srgbClr val="0070C0"/>
                        </a:solidFill>
                      </a:endParaRPr>
                    </a:p>
                  </a:txBody>
                  <a:tcPr/>
                </a:tc>
                <a:tc>
                  <a:txBody>
                    <a:bodyPr/>
                    <a:lstStyle/>
                    <a:p>
                      <a:pPr algn="ctr"/>
                      <a:r>
                        <a:rPr lang="en-GB" dirty="0" smtClean="0">
                          <a:solidFill>
                            <a:srgbClr val="0070C0"/>
                          </a:solidFill>
                        </a:rPr>
                        <a:t>C</a:t>
                      </a:r>
                      <a:endParaRPr lang="en-GB" dirty="0">
                        <a:solidFill>
                          <a:srgbClr val="0070C0"/>
                        </a:solidFill>
                      </a:endParaRPr>
                    </a:p>
                  </a:txBody>
                  <a:tcPr/>
                </a:tc>
                <a:tc>
                  <a:txBody>
                    <a:bodyPr/>
                    <a:lstStyle/>
                    <a:p>
                      <a:pPr algn="ctr"/>
                      <a:r>
                        <a:rPr lang="en-GB" dirty="0" smtClean="0">
                          <a:solidFill>
                            <a:srgbClr val="0070C0"/>
                          </a:solidFill>
                        </a:rPr>
                        <a:t>E</a:t>
                      </a:r>
                      <a:endParaRPr lang="en-GB" dirty="0">
                        <a:solidFill>
                          <a:srgbClr val="0070C0"/>
                        </a:solidFill>
                      </a:endParaRPr>
                    </a:p>
                  </a:txBody>
                  <a:tcPr/>
                </a:tc>
              </a:tr>
              <a:tr h="370840">
                <a:tc>
                  <a:txBody>
                    <a:bodyPr/>
                    <a:lstStyle/>
                    <a:p>
                      <a:pPr algn="ctr"/>
                      <a:r>
                        <a:rPr lang="en-GB" b="1" dirty="0" smtClean="0"/>
                        <a:t>D</a:t>
                      </a:r>
                      <a:endParaRPr lang="en-GB" b="1" dirty="0"/>
                    </a:p>
                  </a:txBody>
                  <a:tcPr/>
                </a:tc>
                <a:tc>
                  <a:txBody>
                    <a:bodyPr/>
                    <a:lstStyle/>
                    <a:p>
                      <a:pPr algn="ctr" rtl="0" fontAlgn="ctr"/>
                      <a:r>
                        <a:rPr lang="en-GB" sz="1800" b="0" i="0" u="none" strike="noStrike" dirty="0">
                          <a:solidFill>
                            <a:schemeClr val="tx1"/>
                          </a:solidFill>
                          <a:effectLst/>
                          <a:latin typeface="+mj-lt"/>
                        </a:rPr>
                        <a:t>9</a:t>
                      </a:r>
                    </a:p>
                  </a:txBody>
                  <a:tcPr marL="9525" marR="9525" marT="9525" marB="0" anchor="ctr"/>
                </a:tc>
                <a:tc>
                  <a:txBody>
                    <a:bodyPr/>
                    <a:lstStyle/>
                    <a:p>
                      <a:pPr algn="ctr"/>
                      <a:r>
                        <a:rPr lang="en-GB" dirty="0" smtClean="0">
                          <a:solidFill>
                            <a:schemeClr val="tx1"/>
                          </a:solidFill>
                          <a:latin typeface="+mj-lt"/>
                        </a:rPr>
                        <a:t>9</a:t>
                      </a:r>
                      <a:endParaRPr lang="en-GB" dirty="0">
                        <a:solidFill>
                          <a:schemeClr val="tx1"/>
                        </a:solidFill>
                        <a:latin typeface="+mj-lt"/>
                      </a:endParaRPr>
                    </a:p>
                  </a:txBody>
                  <a:tcPr/>
                </a:tc>
                <a:tc>
                  <a:txBody>
                    <a:bodyPr/>
                    <a:lstStyle/>
                    <a:p>
                      <a:pPr algn="ctr" fontAlgn="t"/>
                      <a:r>
                        <a:rPr lang="en-GB" sz="1800" b="0" i="0" u="none" strike="noStrike" dirty="0">
                          <a:solidFill>
                            <a:schemeClr val="tx1"/>
                          </a:solidFill>
                          <a:effectLst/>
                          <a:latin typeface="+mj-lt"/>
                        </a:rPr>
                        <a:t>7</a:t>
                      </a:r>
                    </a:p>
                  </a:txBody>
                  <a:tcPr marL="9525" marR="9525" marT="9525" marB="0"/>
                </a:tc>
                <a:tc>
                  <a:txBody>
                    <a:bodyPr/>
                    <a:lstStyle/>
                    <a:p>
                      <a:pPr algn="ctr" fontAlgn="t"/>
                      <a:r>
                        <a:rPr lang="en-GB" sz="1800" b="0" i="0" u="none" strike="noStrike" dirty="0">
                          <a:solidFill>
                            <a:schemeClr val="tx1"/>
                          </a:solidFill>
                          <a:effectLst/>
                          <a:latin typeface="+mj-lt"/>
                        </a:rPr>
                        <a:t>6</a:t>
                      </a:r>
                    </a:p>
                  </a:txBody>
                  <a:tcPr marL="9525" marR="9525" marT="9525" marB="0"/>
                </a:tc>
              </a:tr>
              <a:tr h="370840">
                <a:tc>
                  <a:txBody>
                    <a:bodyPr/>
                    <a:lstStyle/>
                    <a:p>
                      <a:pPr algn="ctr"/>
                      <a:r>
                        <a:rPr lang="en-GB" b="1" dirty="0" smtClean="0"/>
                        <a:t>R</a:t>
                      </a:r>
                      <a:endParaRPr lang="en-GB" b="1" dirty="0"/>
                    </a:p>
                  </a:txBody>
                  <a:tcPr/>
                </a:tc>
                <a:tc>
                  <a:txBody>
                    <a:bodyPr/>
                    <a:lstStyle/>
                    <a:p>
                      <a:pPr algn="ctr" rtl="0" fontAlgn="ctr"/>
                      <a:r>
                        <a:rPr lang="en-GB" sz="1800" b="0" i="0" u="none" strike="noStrike" dirty="0">
                          <a:solidFill>
                            <a:schemeClr val="tx1"/>
                          </a:solidFill>
                          <a:effectLst/>
                          <a:latin typeface="+mj-lt"/>
                        </a:rPr>
                        <a:t>13</a:t>
                      </a:r>
                    </a:p>
                  </a:txBody>
                  <a:tcPr marL="9525" marR="9525" marT="9525" marB="0" anchor="ctr"/>
                </a:tc>
                <a:tc>
                  <a:txBody>
                    <a:bodyPr/>
                    <a:lstStyle/>
                    <a:p>
                      <a:pPr algn="ctr"/>
                      <a:r>
                        <a:rPr lang="en-GB" dirty="0" smtClean="0">
                          <a:solidFill>
                            <a:schemeClr val="tx1"/>
                          </a:solidFill>
                          <a:latin typeface="+mj-lt"/>
                        </a:rPr>
                        <a:t>12</a:t>
                      </a:r>
                      <a:endParaRPr lang="en-GB" dirty="0">
                        <a:solidFill>
                          <a:schemeClr val="tx1"/>
                        </a:solidFill>
                        <a:latin typeface="+mj-lt"/>
                      </a:endParaRPr>
                    </a:p>
                  </a:txBody>
                  <a:tcPr/>
                </a:tc>
                <a:tc>
                  <a:txBody>
                    <a:bodyPr/>
                    <a:lstStyle/>
                    <a:p>
                      <a:pPr algn="ctr" fontAlgn="t"/>
                      <a:r>
                        <a:rPr lang="en-GB" sz="1800" b="0" i="0" u="none" strike="noStrike" dirty="0">
                          <a:solidFill>
                            <a:schemeClr val="tx1"/>
                          </a:solidFill>
                          <a:effectLst/>
                          <a:latin typeface="+mj-lt"/>
                        </a:rPr>
                        <a:t>10</a:t>
                      </a:r>
                    </a:p>
                  </a:txBody>
                  <a:tcPr marL="9525" marR="9525" marT="9525" marB="0"/>
                </a:tc>
                <a:tc>
                  <a:txBody>
                    <a:bodyPr/>
                    <a:lstStyle/>
                    <a:p>
                      <a:pPr algn="ctr" fontAlgn="t"/>
                      <a:r>
                        <a:rPr lang="en-GB" sz="1800" b="0" i="0" u="none" strike="noStrike" dirty="0">
                          <a:solidFill>
                            <a:schemeClr val="tx1"/>
                          </a:solidFill>
                          <a:effectLst/>
                          <a:latin typeface="+mj-lt"/>
                        </a:rPr>
                        <a:t>8</a:t>
                      </a:r>
                    </a:p>
                  </a:txBody>
                  <a:tcPr marL="9525" marR="9525" marT="9525" marB="0"/>
                </a:tc>
              </a:tr>
              <a:tr h="370840">
                <a:tc>
                  <a:txBody>
                    <a:bodyPr/>
                    <a:lstStyle/>
                    <a:p>
                      <a:pPr algn="ctr"/>
                      <a:r>
                        <a:rPr lang="en-GB" b="1" dirty="0" smtClean="0"/>
                        <a:t>A</a:t>
                      </a:r>
                      <a:endParaRPr lang="en-GB" b="1" dirty="0"/>
                    </a:p>
                  </a:txBody>
                  <a:tcPr/>
                </a:tc>
                <a:tc>
                  <a:txBody>
                    <a:bodyPr/>
                    <a:lstStyle/>
                    <a:p>
                      <a:pPr algn="ctr" rtl="0" fontAlgn="ctr"/>
                      <a:r>
                        <a:rPr lang="en-GB" sz="1800" b="0" i="0" u="none" strike="noStrike" dirty="0">
                          <a:solidFill>
                            <a:schemeClr val="tx1"/>
                          </a:solidFill>
                          <a:effectLst/>
                          <a:latin typeface="+mj-lt"/>
                        </a:rPr>
                        <a:t>18</a:t>
                      </a:r>
                    </a:p>
                  </a:txBody>
                  <a:tcPr marL="9525" marR="9525" marT="9525" marB="0" anchor="ctr"/>
                </a:tc>
                <a:tc>
                  <a:txBody>
                    <a:bodyPr/>
                    <a:lstStyle/>
                    <a:p>
                      <a:pPr algn="ctr"/>
                      <a:r>
                        <a:rPr lang="en-GB" dirty="0" smtClean="0">
                          <a:solidFill>
                            <a:schemeClr val="tx1"/>
                          </a:solidFill>
                          <a:latin typeface="+mj-lt"/>
                        </a:rPr>
                        <a:t>16</a:t>
                      </a:r>
                      <a:endParaRPr lang="en-GB" dirty="0">
                        <a:solidFill>
                          <a:schemeClr val="tx1"/>
                        </a:solidFill>
                        <a:latin typeface="+mj-lt"/>
                      </a:endParaRPr>
                    </a:p>
                  </a:txBody>
                  <a:tcPr/>
                </a:tc>
                <a:tc>
                  <a:txBody>
                    <a:bodyPr/>
                    <a:lstStyle/>
                    <a:p>
                      <a:pPr algn="ctr" fontAlgn="t"/>
                      <a:r>
                        <a:rPr lang="en-GB" sz="1800" b="0" i="0" u="none" strike="noStrike" dirty="0">
                          <a:solidFill>
                            <a:schemeClr val="tx1"/>
                          </a:solidFill>
                          <a:effectLst/>
                          <a:latin typeface="+mj-lt"/>
                        </a:rPr>
                        <a:t>13</a:t>
                      </a:r>
                    </a:p>
                  </a:txBody>
                  <a:tcPr marL="9525" marR="9525" marT="9525" marB="0"/>
                </a:tc>
                <a:tc>
                  <a:txBody>
                    <a:bodyPr/>
                    <a:lstStyle/>
                    <a:p>
                      <a:pPr algn="ctr" fontAlgn="t"/>
                      <a:r>
                        <a:rPr lang="en-GB" sz="1800" b="0" i="0" u="none" strike="noStrike" dirty="0">
                          <a:solidFill>
                            <a:schemeClr val="tx1"/>
                          </a:solidFill>
                          <a:effectLst/>
                          <a:latin typeface="+mj-lt"/>
                        </a:rPr>
                        <a:t>10</a:t>
                      </a:r>
                    </a:p>
                  </a:txBody>
                  <a:tcPr marL="9525" marR="9525" marT="9525" marB="0"/>
                </a:tc>
              </a:tr>
              <a:tr h="370840">
                <a:tc>
                  <a:txBody>
                    <a:bodyPr/>
                    <a:lstStyle/>
                    <a:p>
                      <a:pPr algn="ctr"/>
                      <a:r>
                        <a:rPr lang="en-GB" b="1" dirty="0" smtClean="0"/>
                        <a:t>C</a:t>
                      </a:r>
                      <a:endParaRPr lang="en-GB" b="1" dirty="0"/>
                    </a:p>
                  </a:txBody>
                  <a:tcPr/>
                </a:tc>
                <a:tc>
                  <a:txBody>
                    <a:bodyPr/>
                    <a:lstStyle/>
                    <a:p>
                      <a:pPr algn="ctr" rtl="0" fontAlgn="ctr"/>
                      <a:r>
                        <a:rPr lang="en-GB" sz="1800" b="0" i="0" u="none" strike="noStrike" dirty="0">
                          <a:solidFill>
                            <a:schemeClr val="tx1"/>
                          </a:solidFill>
                          <a:effectLst/>
                          <a:latin typeface="+mj-lt"/>
                        </a:rPr>
                        <a:t>13</a:t>
                      </a:r>
                    </a:p>
                  </a:txBody>
                  <a:tcPr marL="9525" marR="9525" marT="9525" marB="0" anchor="ctr"/>
                </a:tc>
                <a:tc>
                  <a:txBody>
                    <a:bodyPr/>
                    <a:lstStyle/>
                    <a:p>
                      <a:pPr algn="ctr"/>
                      <a:r>
                        <a:rPr lang="en-GB" dirty="0" smtClean="0">
                          <a:solidFill>
                            <a:schemeClr val="tx1"/>
                          </a:solidFill>
                          <a:latin typeface="+mj-lt"/>
                        </a:rPr>
                        <a:t>11</a:t>
                      </a:r>
                      <a:endParaRPr lang="en-GB" dirty="0">
                        <a:solidFill>
                          <a:schemeClr val="tx1"/>
                        </a:solidFill>
                        <a:latin typeface="+mj-lt"/>
                      </a:endParaRPr>
                    </a:p>
                  </a:txBody>
                  <a:tcPr/>
                </a:tc>
                <a:tc>
                  <a:txBody>
                    <a:bodyPr/>
                    <a:lstStyle/>
                    <a:p>
                      <a:pPr algn="ctr" fontAlgn="t"/>
                      <a:r>
                        <a:rPr lang="en-GB" sz="1800" b="0" i="0" u="none" strike="noStrike" dirty="0">
                          <a:solidFill>
                            <a:schemeClr val="tx1"/>
                          </a:solidFill>
                          <a:effectLst/>
                          <a:latin typeface="+mj-lt"/>
                        </a:rPr>
                        <a:t>10</a:t>
                      </a:r>
                    </a:p>
                  </a:txBody>
                  <a:tcPr marL="9525" marR="9525" marT="9525" marB="0"/>
                </a:tc>
                <a:tc>
                  <a:txBody>
                    <a:bodyPr/>
                    <a:lstStyle/>
                    <a:p>
                      <a:pPr algn="ctr" fontAlgn="t"/>
                      <a:r>
                        <a:rPr lang="en-GB" sz="1800" b="0" i="0" u="none" strike="noStrike" dirty="0">
                          <a:solidFill>
                            <a:schemeClr val="tx1"/>
                          </a:solidFill>
                          <a:effectLst/>
                          <a:latin typeface="+mj-lt"/>
                        </a:rPr>
                        <a:t>8</a:t>
                      </a:r>
                    </a:p>
                  </a:txBody>
                  <a:tcPr marL="9525" marR="9525" marT="9525" marB="0"/>
                </a:tc>
              </a:tr>
              <a:tr h="478656">
                <a:tc>
                  <a:txBody>
                    <a:bodyPr/>
                    <a:lstStyle/>
                    <a:p>
                      <a:pPr algn="ctr"/>
                      <a:r>
                        <a:rPr lang="en-GB" b="1" dirty="0" smtClean="0"/>
                        <a:t>Q</a:t>
                      </a:r>
                      <a:endParaRPr lang="en-GB" b="1" dirty="0"/>
                    </a:p>
                  </a:txBody>
                  <a:tcPr/>
                </a:tc>
                <a:tc>
                  <a:txBody>
                    <a:bodyPr/>
                    <a:lstStyle/>
                    <a:p>
                      <a:pPr algn="ctr" rtl="0" fontAlgn="ctr"/>
                      <a:r>
                        <a:rPr lang="en-GB" sz="1800" b="0" i="0" u="none" strike="noStrike" dirty="0">
                          <a:solidFill>
                            <a:schemeClr val="tx1"/>
                          </a:solidFill>
                          <a:effectLst/>
                          <a:latin typeface="+mj-lt"/>
                        </a:rPr>
                        <a:t>9</a:t>
                      </a:r>
                    </a:p>
                  </a:txBody>
                  <a:tcPr marL="9525" marR="9525" marT="9525" marB="0" anchor="ctr"/>
                </a:tc>
                <a:tc>
                  <a:txBody>
                    <a:bodyPr/>
                    <a:lstStyle/>
                    <a:p>
                      <a:pPr algn="ctr"/>
                      <a:r>
                        <a:rPr lang="en-GB" dirty="0" smtClean="0">
                          <a:solidFill>
                            <a:schemeClr val="tx1"/>
                          </a:solidFill>
                          <a:latin typeface="+mj-lt"/>
                        </a:rPr>
                        <a:t>8</a:t>
                      </a:r>
                      <a:endParaRPr lang="en-GB" dirty="0">
                        <a:solidFill>
                          <a:schemeClr val="tx1"/>
                        </a:solidFill>
                        <a:latin typeface="+mj-lt"/>
                      </a:endParaRPr>
                    </a:p>
                  </a:txBody>
                  <a:tcPr/>
                </a:tc>
                <a:tc>
                  <a:txBody>
                    <a:bodyPr/>
                    <a:lstStyle/>
                    <a:p>
                      <a:pPr algn="ctr" fontAlgn="t"/>
                      <a:r>
                        <a:rPr lang="en-GB" sz="1800" b="0" i="0" u="none" strike="noStrike" dirty="0">
                          <a:solidFill>
                            <a:schemeClr val="tx1"/>
                          </a:solidFill>
                          <a:effectLst/>
                          <a:latin typeface="+mj-lt"/>
                        </a:rPr>
                        <a:t>7</a:t>
                      </a:r>
                    </a:p>
                  </a:txBody>
                  <a:tcPr marL="9525" marR="9525" marT="9525" marB="0"/>
                </a:tc>
                <a:tc>
                  <a:txBody>
                    <a:bodyPr/>
                    <a:lstStyle/>
                    <a:p>
                      <a:pPr algn="ctr" fontAlgn="t"/>
                      <a:r>
                        <a:rPr lang="en-GB" sz="1800" b="0" i="0" u="none" strike="noStrike" dirty="0">
                          <a:solidFill>
                            <a:schemeClr val="tx1"/>
                          </a:solidFill>
                          <a:effectLst/>
                          <a:latin typeface="+mj-lt"/>
                        </a:rPr>
                        <a:t>6</a:t>
                      </a:r>
                    </a:p>
                  </a:txBody>
                  <a:tcPr marL="9525" marR="9525" marT="9525" marB="0"/>
                </a:tc>
              </a:tr>
              <a:tr h="370840">
                <a:tc>
                  <a:txBody>
                    <a:bodyPr/>
                    <a:lstStyle/>
                    <a:p>
                      <a:pPr algn="ctr"/>
                      <a:r>
                        <a:rPr lang="en-GB" b="1" dirty="0" smtClean="0"/>
                        <a:t>Total</a:t>
                      </a:r>
                      <a:endParaRPr lang="en-GB" b="1" dirty="0"/>
                    </a:p>
                  </a:txBody>
                  <a:tcPr/>
                </a:tc>
                <a:tc>
                  <a:txBody>
                    <a:bodyPr/>
                    <a:lstStyle/>
                    <a:p>
                      <a:pPr algn="ctr"/>
                      <a:r>
                        <a:rPr lang="en-GB" dirty="0" smtClean="0"/>
                        <a:t>62</a:t>
                      </a:r>
                      <a:endParaRPr lang="en-GB" dirty="0"/>
                    </a:p>
                  </a:txBody>
                  <a:tcPr/>
                </a:tc>
                <a:tc>
                  <a:txBody>
                    <a:bodyPr/>
                    <a:lstStyle/>
                    <a:p>
                      <a:pPr algn="ctr"/>
                      <a:r>
                        <a:rPr lang="en-GB" dirty="0" smtClean="0"/>
                        <a:t>56</a:t>
                      </a:r>
                      <a:endParaRPr lang="en-GB" dirty="0"/>
                    </a:p>
                  </a:txBody>
                  <a:tcPr/>
                </a:tc>
                <a:tc>
                  <a:txBody>
                    <a:bodyPr/>
                    <a:lstStyle/>
                    <a:p>
                      <a:pPr algn="ctr"/>
                      <a:r>
                        <a:rPr lang="en-GB" dirty="0" smtClean="0"/>
                        <a:t>47</a:t>
                      </a:r>
                      <a:endParaRPr lang="en-GB" dirty="0"/>
                    </a:p>
                  </a:txBody>
                  <a:tcPr/>
                </a:tc>
                <a:tc>
                  <a:txBody>
                    <a:bodyPr/>
                    <a:lstStyle/>
                    <a:p>
                      <a:pPr algn="ctr"/>
                      <a:r>
                        <a:rPr lang="en-GB" dirty="0" smtClean="0"/>
                        <a:t>38</a:t>
                      </a:r>
                      <a:endParaRPr lang="en-GB" dirty="0"/>
                    </a:p>
                  </a:txBody>
                  <a:tcPr/>
                </a:tc>
              </a:tr>
            </a:tbl>
          </a:graphicData>
        </a:graphic>
      </p:graphicFrame>
      <p:sp>
        <p:nvSpPr>
          <p:cNvPr id="6" name="Rounded Rectangle 5"/>
          <p:cNvSpPr/>
          <p:nvPr/>
        </p:nvSpPr>
        <p:spPr>
          <a:xfrm>
            <a:off x="539552" y="4725144"/>
            <a:ext cx="8136904" cy="14401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C</a:t>
            </a:r>
            <a:r>
              <a:rPr lang="en-GB" dirty="0" smtClean="0"/>
              <a:t>andidates can’t afford a slip up in one area.</a:t>
            </a:r>
          </a:p>
          <a:p>
            <a:pPr algn="ctr"/>
            <a:r>
              <a:rPr lang="en-GB" dirty="0" smtClean="0"/>
              <a:t>Failure to get around to a decent conclusion might mean getting a mark of 6 / 15 rather than 11 / 15 – in which case they will be in danger of losing a whole grade. </a:t>
            </a:r>
          </a:p>
          <a:p>
            <a:pPr algn="ctr"/>
            <a:r>
              <a:rPr lang="en-GB" dirty="0" smtClean="0"/>
              <a:t>That said, most reports are now ‘full’ i.e. a decent attempt is made at all sections.</a:t>
            </a:r>
            <a:endParaRPr lang="en-GB" dirty="0"/>
          </a:p>
        </p:txBody>
      </p:sp>
    </p:spTree>
    <p:extLst>
      <p:ext uri="{BB962C8B-B14F-4D97-AF65-F5344CB8AC3E}">
        <p14:creationId xmlns:p14="http://schemas.microsoft.com/office/powerpoint/2010/main" val="3743834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8136904" cy="504056"/>
          </a:xfrm>
        </p:spPr>
        <p:txBody>
          <a:bodyPr/>
          <a:lstStyle/>
          <a:p>
            <a:r>
              <a:rPr lang="en-GB" dirty="0" smtClean="0">
                <a:latin typeface="Arial"/>
                <a:ea typeface="Calibri"/>
                <a:cs typeface="Times New Roman"/>
              </a:rPr>
              <a:t>Unit 4: Overall comments Jun14</a:t>
            </a:r>
            <a:r>
              <a:rPr lang="en-GB" dirty="0" smtClean="0">
                <a:solidFill>
                  <a:srgbClr val="FF0000"/>
                </a:solidFill>
                <a:latin typeface="Arial"/>
                <a:ea typeface="Calibri"/>
                <a:cs typeface="Times New Roman"/>
              </a:rPr>
              <a:t> </a:t>
            </a:r>
            <a:endParaRPr lang="en-GB" dirty="0"/>
          </a:p>
        </p:txBody>
      </p:sp>
      <p:sp>
        <p:nvSpPr>
          <p:cNvPr id="3" name="Content Placeholder 2"/>
          <p:cNvSpPr>
            <a:spLocks noGrp="1"/>
          </p:cNvSpPr>
          <p:nvPr>
            <p:ph idx="1"/>
          </p:nvPr>
        </p:nvSpPr>
        <p:spPr>
          <a:xfrm>
            <a:off x="179512" y="1196752"/>
            <a:ext cx="8678768" cy="5472608"/>
          </a:xfrm>
        </p:spPr>
        <p:txBody>
          <a:bodyPr/>
          <a:lstStyle/>
          <a:p>
            <a:r>
              <a:rPr lang="en-GB" sz="2400" dirty="0" smtClean="0">
                <a:cs typeface="Arial" pitchFamily="34" charset="0"/>
              </a:rPr>
              <a:t>The Question in the exam is usually a </a:t>
            </a:r>
            <a:r>
              <a:rPr lang="en-GB" sz="2400" b="1" dirty="0" smtClean="0">
                <a:solidFill>
                  <a:srgbClr val="FF0000"/>
                </a:solidFill>
                <a:cs typeface="Arial" pitchFamily="34" charset="0"/>
              </a:rPr>
              <a:t>contentious statement</a:t>
            </a:r>
            <a:r>
              <a:rPr lang="en-GB" sz="2400" dirty="0" smtClean="0">
                <a:cs typeface="Arial" pitchFamily="34" charset="0"/>
              </a:rPr>
              <a:t>; it has a ‘twist’ in relation to the</a:t>
            </a:r>
            <a:r>
              <a:rPr lang="en-GB" sz="2400" b="1" dirty="0" smtClean="0">
                <a:cs typeface="Arial" pitchFamily="34" charset="0"/>
              </a:rPr>
              <a:t> </a:t>
            </a:r>
            <a:r>
              <a:rPr lang="en-GB" sz="2400" dirty="0" smtClean="0"/>
              <a:t>pre-release information.</a:t>
            </a:r>
            <a:endParaRPr lang="en-GB" sz="2400" dirty="0" smtClean="0">
              <a:cs typeface="Arial" pitchFamily="34" charset="0"/>
            </a:endParaRPr>
          </a:p>
          <a:p>
            <a:r>
              <a:rPr lang="en-GB" sz="2400" dirty="0" smtClean="0">
                <a:cs typeface="Arial" pitchFamily="34" charset="0"/>
              </a:rPr>
              <a:t>The </a:t>
            </a:r>
            <a:r>
              <a:rPr lang="en-GB" sz="2400" b="1" dirty="0" smtClean="0">
                <a:solidFill>
                  <a:srgbClr val="FF0000"/>
                </a:solidFill>
                <a:cs typeface="Arial" pitchFamily="34" charset="0"/>
              </a:rPr>
              <a:t>introduction</a:t>
            </a:r>
            <a:r>
              <a:rPr lang="en-GB" sz="2400" dirty="0" smtClean="0">
                <a:cs typeface="Arial" pitchFamily="34" charset="0"/>
              </a:rPr>
              <a:t> should  make clear what the </a:t>
            </a:r>
            <a:r>
              <a:rPr lang="en-GB" sz="2400" b="1" dirty="0" smtClean="0">
                <a:solidFill>
                  <a:srgbClr val="FF0000"/>
                </a:solidFill>
                <a:cs typeface="Arial" pitchFamily="34" charset="0"/>
              </a:rPr>
              <a:t>general argument </a:t>
            </a:r>
            <a:r>
              <a:rPr lang="en-GB" sz="2400" dirty="0" smtClean="0">
                <a:cs typeface="Arial" pitchFamily="34" charset="0"/>
              </a:rPr>
              <a:t>is – to help stay on track  throughout.</a:t>
            </a:r>
          </a:p>
          <a:p>
            <a:r>
              <a:rPr lang="en-GB" sz="2400" dirty="0" smtClean="0">
                <a:cs typeface="Arial" pitchFamily="34" charset="0"/>
              </a:rPr>
              <a:t>Students must not write all they know about a particular subject/issue but address question posed.</a:t>
            </a:r>
          </a:p>
          <a:p>
            <a:r>
              <a:rPr lang="en-GB" sz="2400" dirty="0" smtClean="0"/>
              <a:t>Success comes through the candidates' ability to interpret the question - h</a:t>
            </a:r>
            <a:r>
              <a:rPr lang="en-GB" sz="2400" dirty="0" smtClean="0">
                <a:cs typeface="Arial" pitchFamily="34" charset="0"/>
              </a:rPr>
              <a:t>ence the importance of the </a:t>
            </a:r>
            <a:r>
              <a:rPr lang="en-GB" sz="2400" b="1" dirty="0" smtClean="0">
                <a:solidFill>
                  <a:srgbClr val="FF0000"/>
                </a:solidFill>
                <a:cs typeface="Arial" pitchFamily="34" charset="0"/>
              </a:rPr>
              <a:t>planning</a:t>
            </a:r>
            <a:r>
              <a:rPr lang="en-GB" sz="2400" dirty="0" smtClean="0">
                <a:cs typeface="Arial" pitchFamily="34" charset="0"/>
              </a:rPr>
              <a:t> page</a:t>
            </a:r>
          </a:p>
          <a:p>
            <a:r>
              <a:rPr lang="en-GB" sz="2400" dirty="0" smtClean="0">
                <a:cs typeface="Arial" pitchFamily="34" charset="0"/>
              </a:rPr>
              <a:t>The expected product is a </a:t>
            </a:r>
            <a:r>
              <a:rPr lang="en-GB" sz="2400" b="1" dirty="0" smtClean="0">
                <a:solidFill>
                  <a:srgbClr val="FF0000"/>
                </a:solidFill>
                <a:cs typeface="Arial" pitchFamily="34" charset="0"/>
              </a:rPr>
              <a:t>report</a:t>
            </a:r>
            <a:r>
              <a:rPr lang="en-GB" sz="2400" b="1" dirty="0" smtClean="0">
                <a:cs typeface="Arial" pitchFamily="34" charset="0"/>
              </a:rPr>
              <a:t> </a:t>
            </a:r>
            <a:r>
              <a:rPr lang="en-GB" sz="2400" dirty="0" smtClean="0"/>
              <a:t>although the analysis and conclusion should be analytical in the manner of an essay.</a:t>
            </a:r>
          </a:p>
          <a:p>
            <a:endParaRPr lang="en-GB" sz="2400" b="1" dirty="0" smtClean="0">
              <a:cs typeface="Arial" pitchFamily="34" charset="0"/>
            </a:endParaRPr>
          </a:p>
        </p:txBody>
      </p:sp>
    </p:spTree>
    <p:extLst>
      <p:ext uri="{BB962C8B-B14F-4D97-AF65-F5344CB8AC3E}">
        <p14:creationId xmlns:p14="http://schemas.microsoft.com/office/powerpoint/2010/main" val="8131868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20688"/>
            <a:ext cx="8229600" cy="5532462"/>
          </a:xfrm>
        </p:spPr>
        <p:txBody>
          <a:bodyPr/>
          <a:lstStyle/>
          <a:p>
            <a:r>
              <a:rPr lang="en-GB" sz="2400" dirty="0">
                <a:cs typeface="Arial" pitchFamily="34" charset="0"/>
              </a:rPr>
              <a:t>Majority include </a:t>
            </a:r>
            <a:r>
              <a:rPr lang="en-GB" sz="2400" b="1" dirty="0">
                <a:solidFill>
                  <a:srgbClr val="FF0000"/>
                </a:solidFill>
                <a:cs typeface="Arial" pitchFamily="34" charset="0"/>
              </a:rPr>
              <a:t>ongoing evaluation </a:t>
            </a:r>
            <a:r>
              <a:rPr lang="en-GB" sz="2400" b="1" dirty="0">
                <a:cs typeface="Arial" pitchFamily="34" charset="0"/>
              </a:rPr>
              <a:t>– </a:t>
            </a:r>
            <a:r>
              <a:rPr lang="en-GB" sz="2400" dirty="0">
                <a:cs typeface="Arial" pitchFamily="34" charset="0"/>
              </a:rPr>
              <a:t>important</a:t>
            </a:r>
            <a:r>
              <a:rPr lang="en-GB" sz="2400" dirty="0"/>
              <a:t> because it prevents wandering away form the focus of the question</a:t>
            </a:r>
          </a:p>
          <a:p>
            <a:r>
              <a:rPr lang="en-GB" sz="2400" dirty="0"/>
              <a:t>Candidates need to use  </a:t>
            </a:r>
            <a:r>
              <a:rPr lang="en-GB" sz="2400" b="1" dirty="0">
                <a:solidFill>
                  <a:srgbClr val="FF0000"/>
                </a:solidFill>
              </a:rPr>
              <a:t>words in the question</a:t>
            </a:r>
            <a:r>
              <a:rPr lang="en-GB" sz="2400" b="1" dirty="0"/>
              <a:t> </a:t>
            </a:r>
            <a:r>
              <a:rPr lang="en-GB" sz="2400" dirty="0"/>
              <a:t>in their answer. </a:t>
            </a:r>
          </a:p>
          <a:p>
            <a:r>
              <a:rPr lang="en-GB" sz="2400" dirty="0"/>
              <a:t>Also need to 'come to a view‘ about the question and try and </a:t>
            </a:r>
            <a:r>
              <a:rPr lang="en-GB" sz="2400" b="1" dirty="0">
                <a:solidFill>
                  <a:srgbClr val="FF0000"/>
                </a:solidFill>
              </a:rPr>
              <a:t>avoid sitting on the fence</a:t>
            </a:r>
            <a:r>
              <a:rPr lang="en-GB" sz="2400" b="1" dirty="0"/>
              <a:t>.</a:t>
            </a:r>
          </a:p>
          <a:p>
            <a:r>
              <a:rPr lang="en-US" sz="2400" dirty="0"/>
              <a:t>Keep a close eye on the time – the analysis and conclusion are the most important parts of the report.</a:t>
            </a:r>
          </a:p>
          <a:p>
            <a:r>
              <a:rPr lang="en-US" sz="2400" dirty="0"/>
              <a:t>Relevance of case study evidence is paramount. What exactly is the evidence of? </a:t>
            </a:r>
          </a:p>
          <a:p>
            <a:r>
              <a:rPr lang="en-US" sz="2400" dirty="0"/>
              <a:t>Ensure that all key terms are addressed and defined– remember that the correct definitions of some terms are hotly disputed.</a:t>
            </a:r>
          </a:p>
          <a:p>
            <a:r>
              <a:rPr lang="en-US" sz="2400" dirty="0"/>
              <a:t>Provide sources throughout.</a:t>
            </a:r>
          </a:p>
          <a:p>
            <a:endParaRPr lang="en-GB" sz="2400" dirty="0"/>
          </a:p>
        </p:txBody>
      </p:sp>
      <p:sp>
        <p:nvSpPr>
          <p:cNvPr id="4" name="Slide Number Placeholder 3"/>
          <p:cNvSpPr>
            <a:spLocks noGrp="1"/>
          </p:cNvSpPr>
          <p:nvPr>
            <p:ph type="sldNum" sz="quarter" idx="12"/>
          </p:nvPr>
        </p:nvSpPr>
        <p:spPr/>
        <p:txBody>
          <a:bodyPr/>
          <a:lstStyle/>
          <a:p>
            <a:fld id="{BCB32C8B-4140-491B-ACF6-94F2C517BF4D}" type="slidenum">
              <a:rPr lang="en-GB" smtClean="0"/>
              <a:pPr/>
              <a:t>7</a:t>
            </a:fld>
            <a:endParaRPr lang="en-GB" dirty="0"/>
          </a:p>
        </p:txBody>
      </p:sp>
    </p:spTree>
    <p:extLst>
      <p:ext uri="{BB962C8B-B14F-4D97-AF65-F5344CB8AC3E}">
        <p14:creationId xmlns:p14="http://schemas.microsoft.com/office/powerpoint/2010/main" val="3865895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792088"/>
          </a:xfrm>
        </p:spPr>
        <p:txBody>
          <a:bodyPr/>
          <a:lstStyle/>
          <a:p>
            <a:r>
              <a:rPr lang="en-GB" sz="2800" b="1" dirty="0" smtClean="0"/>
              <a:t>June 14 questions: some key points</a:t>
            </a:r>
            <a:endParaRPr lang="en-US" sz="2800" b="1" dirty="0"/>
          </a:p>
        </p:txBody>
      </p:sp>
      <p:graphicFrame>
        <p:nvGraphicFramePr>
          <p:cNvPr id="5" name="Content Placeholder 4"/>
          <p:cNvGraphicFramePr>
            <a:graphicFrameLocks noGrp="1"/>
          </p:cNvGraphicFramePr>
          <p:nvPr>
            <p:ph sz="half" idx="1"/>
          </p:nvPr>
        </p:nvGraphicFramePr>
        <p:xfrm>
          <a:off x="251520" y="1196752"/>
          <a:ext cx="8568952" cy="5041868"/>
        </p:xfrm>
        <a:graphic>
          <a:graphicData uri="http://schemas.openxmlformats.org/drawingml/2006/table">
            <a:tbl>
              <a:tblPr firstRow="1" bandRow="1">
                <a:tableStyleId>{22838BEF-8BB2-4498-84A7-C5851F593DF1}</a:tableStyleId>
              </a:tblPr>
              <a:tblGrid>
                <a:gridCol w="3094995"/>
                <a:gridCol w="5473957"/>
              </a:tblGrid>
              <a:tr h="1057894">
                <a:tc>
                  <a:txBody>
                    <a:bodyPr/>
                    <a:lstStyle/>
                    <a:p>
                      <a:r>
                        <a:rPr lang="en-GB" sz="1400" b="1" i="1" dirty="0" smtClean="0"/>
                        <a:t>1 Assess</a:t>
                      </a:r>
                      <a:r>
                        <a:rPr lang="en-GB" sz="1400" b="1" i="1" baseline="0" dirty="0" smtClean="0"/>
                        <a:t> the reasons why the management of some tectonic hazards is more successful than others. </a:t>
                      </a:r>
                      <a:endParaRPr lang="en-US" sz="1400" b="1" i="1" dirty="0"/>
                    </a:p>
                  </a:txBody>
                  <a:tcPr/>
                </a:tc>
                <a:tc>
                  <a:txBody>
                    <a:bodyPr/>
                    <a:lstStyle/>
                    <a:p>
                      <a:r>
                        <a:rPr lang="en-GB" sz="1400" b="0" dirty="0" smtClean="0"/>
                        <a:t>Essentially</a:t>
                      </a:r>
                      <a:r>
                        <a:rPr lang="en-GB" sz="1400" b="0" baseline="0" dirty="0" smtClean="0"/>
                        <a:t> a comparative question, in terms of hazard type and management approach; basically what works best? What doesn’t, and</a:t>
                      </a:r>
                      <a:r>
                        <a:rPr lang="en-GB" sz="1400" b="1" baseline="0" dirty="0" smtClean="0">
                          <a:solidFill>
                            <a:srgbClr val="FF0000"/>
                          </a:solidFill>
                        </a:rPr>
                        <a:t> why</a:t>
                      </a:r>
                      <a:r>
                        <a:rPr lang="en-GB" sz="1400" b="0" baseline="0" dirty="0" smtClean="0"/>
                        <a:t>? What are</a:t>
                      </a:r>
                      <a:r>
                        <a:rPr lang="en-GB" sz="1400" b="1" baseline="0" dirty="0" smtClean="0">
                          <a:solidFill>
                            <a:srgbClr val="FF0000"/>
                          </a:solidFill>
                        </a:rPr>
                        <a:t> criteria </a:t>
                      </a:r>
                      <a:r>
                        <a:rPr lang="en-GB" sz="1400" b="0" baseline="0" dirty="0" smtClean="0"/>
                        <a:t>going to be to judge ‘success’?</a:t>
                      </a:r>
                      <a:endParaRPr lang="en-US" sz="1400" b="0" dirty="0"/>
                    </a:p>
                  </a:txBody>
                  <a:tcPr/>
                </a:tc>
              </a:tr>
              <a:tr h="1057894">
                <a:tc>
                  <a:txBody>
                    <a:bodyPr/>
                    <a:lstStyle/>
                    <a:p>
                      <a:r>
                        <a:rPr lang="en-GB" sz="1400" b="1" i="1" dirty="0" smtClean="0"/>
                        <a:t>2 The differences</a:t>
                      </a:r>
                      <a:r>
                        <a:rPr lang="en-GB" sz="1400" b="1" i="1" baseline="0" dirty="0" smtClean="0"/>
                        <a:t> between glacial landscapes are best explained by variations in the physical processes that formed them. Discuss. </a:t>
                      </a:r>
                      <a:endParaRPr lang="en-US" sz="1400" b="1" i="1" dirty="0"/>
                    </a:p>
                  </a:txBody>
                  <a:tcPr/>
                </a:tc>
                <a:tc>
                  <a:txBody>
                    <a:bodyPr/>
                    <a:lstStyle/>
                    <a:p>
                      <a:r>
                        <a:rPr lang="en-GB" sz="1400" dirty="0" smtClean="0"/>
                        <a:t>Key</a:t>
                      </a:r>
                      <a:r>
                        <a:rPr lang="en-GB" sz="1400" baseline="0" dirty="0" smtClean="0"/>
                        <a:t> focus is </a:t>
                      </a:r>
                      <a:r>
                        <a:rPr lang="en-GB" sz="1400" b="1" baseline="0" dirty="0" smtClean="0">
                          <a:solidFill>
                            <a:srgbClr val="FF0000"/>
                          </a:solidFill>
                        </a:rPr>
                        <a:t>landscapes</a:t>
                      </a:r>
                      <a:r>
                        <a:rPr lang="en-GB" sz="1400" baseline="0" dirty="0" smtClean="0"/>
                        <a:t>, not landforms. The question can’t really be answered without referring to at least two different landscapes. ‘Are best’ leaves the door open to other factors, such as climatic factors rather than geomorph processes only. </a:t>
                      </a:r>
                      <a:endParaRPr lang="en-US" sz="1400" dirty="0"/>
                    </a:p>
                  </a:txBody>
                  <a:tcPr/>
                </a:tc>
              </a:tr>
              <a:tr h="415195">
                <a:tc>
                  <a:txBody>
                    <a:bodyPr/>
                    <a:lstStyle/>
                    <a:p>
                      <a:r>
                        <a:rPr lang="en-GB" sz="1400" b="1" i="1" dirty="0" smtClean="0"/>
                        <a:t>3 Strategies</a:t>
                      </a:r>
                      <a:r>
                        <a:rPr lang="en-GB" sz="1400" b="1" i="1" baseline="0" dirty="0" smtClean="0"/>
                        <a:t> for increasing global food supply are inevitably unsustainable. Discuss. </a:t>
                      </a:r>
                      <a:endParaRPr lang="en-US" sz="1400" b="1" i="1" dirty="0"/>
                    </a:p>
                  </a:txBody>
                  <a:tcPr/>
                </a:tc>
                <a:tc>
                  <a:txBody>
                    <a:bodyPr/>
                    <a:lstStyle/>
                    <a:p>
                      <a:r>
                        <a:rPr lang="en-GB" sz="1400" dirty="0" smtClean="0"/>
                        <a:t>The </a:t>
                      </a:r>
                      <a:r>
                        <a:rPr lang="en-GB" sz="1400" b="1" dirty="0" smtClean="0">
                          <a:solidFill>
                            <a:srgbClr val="FF0000"/>
                          </a:solidFill>
                        </a:rPr>
                        <a:t>global</a:t>
                      </a:r>
                      <a:r>
                        <a:rPr lang="en-GB" sz="1400" baseline="0" dirty="0" smtClean="0"/>
                        <a:t> focus is easy to miss – some global context needed. </a:t>
                      </a:r>
                      <a:r>
                        <a:rPr lang="en-GB" sz="1400" b="1" baseline="0" dirty="0" smtClean="0">
                          <a:solidFill>
                            <a:srgbClr val="FF0000"/>
                          </a:solidFill>
                        </a:rPr>
                        <a:t>Criteria </a:t>
                      </a:r>
                      <a:r>
                        <a:rPr lang="en-GB" sz="1400" baseline="0" dirty="0" smtClean="0"/>
                        <a:t>are needed to judge sustainability (or not), plus the inevitable part needs to be addressed – a lot of balls in the air here. </a:t>
                      </a:r>
                      <a:endParaRPr lang="en-US" sz="1400" dirty="0"/>
                    </a:p>
                  </a:txBody>
                  <a:tcPr/>
                </a:tc>
              </a:tr>
              <a:tr h="415195">
                <a:tc>
                  <a:txBody>
                    <a:bodyPr/>
                    <a:lstStyle/>
                    <a:p>
                      <a:r>
                        <a:rPr lang="en-GB" sz="1400" b="1" i="1" dirty="0" smtClean="0"/>
                        <a:t>4 To</a:t>
                      </a:r>
                      <a:r>
                        <a:rPr lang="en-GB" sz="1400" b="1" i="1" baseline="0" dirty="0" smtClean="0"/>
                        <a:t> what extent is it true that the least culturally diverse places are the most geographically isolated? </a:t>
                      </a:r>
                      <a:endParaRPr lang="en-US" sz="1400" b="1" i="1" dirty="0"/>
                    </a:p>
                  </a:txBody>
                  <a:tcPr/>
                </a:tc>
                <a:tc>
                  <a:txBody>
                    <a:bodyPr/>
                    <a:lstStyle/>
                    <a:p>
                      <a:r>
                        <a:rPr lang="en-GB" sz="1400" dirty="0" smtClean="0"/>
                        <a:t>A ‘how far’ question,</a:t>
                      </a:r>
                      <a:r>
                        <a:rPr lang="en-GB" sz="1400" baseline="0" dirty="0" smtClean="0"/>
                        <a:t> so the answer lies somewhere on a spectrum from ‘totally’ to ‘not at all. Case study / example choice important because </a:t>
                      </a:r>
                      <a:r>
                        <a:rPr lang="en-GB" sz="1400" b="1" baseline="0" dirty="0" smtClean="0">
                          <a:solidFill>
                            <a:srgbClr val="FF0000"/>
                          </a:solidFill>
                        </a:rPr>
                        <a:t>high / low diversity </a:t>
                      </a:r>
                      <a:r>
                        <a:rPr lang="en-GB" sz="1400" baseline="0" dirty="0" smtClean="0"/>
                        <a:t>and </a:t>
                      </a:r>
                      <a:r>
                        <a:rPr lang="en-GB" sz="1400" b="1" baseline="0" dirty="0" smtClean="0">
                          <a:solidFill>
                            <a:srgbClr val="FF0000"/>
                          </a:solidFill>
                        </a:rPr>
                        <a:t>isolated / connected </a:t>
                      </a:r>
                      <a:r>
                        <a:rPr lang="en-GB" sz="1400" baseline="0" dirty="0" smtClean="0"/>
                        <a:t>needs to be covered. </a:t>
                      </a:r>
                      <a:endParaRPr lang="en-US" sz="1400" dirty="0"/>
                    </a:p>
                  </a:txBody>
                  <a:tcPr/>
                </a:tc>
              </a:tr>
              <a:tr h="415195">
                <a:tc>
                  <a:txBody>
                    <a:bodyPr/>
                    <a:lstStyle/>
                    <a:p>
                      <a:r>
                        <a:rPr lang="en-GB" sz="1400" b="1" i="1" dirty="0" smtClean="0"/>
                        <a:t>5 To what extent is the level of health risk best explained</a:t>
                      </a:r>
                      <a:r>
                        <a:rPr lang="en-GB" sz="1400" b="1" i="1" baseline="0" dirty="0" smtClean="0"/>
                        <a:t> by socio-economic status?</a:t>
                      </a:r>
                      <a:endParaRPr lang="en-US" sz="1400" b="1" i="1" dirty="0"/>
                    </a:p>
                  </a:txBody>
                  <a:tcPr/>
                </a:tc>
                <a:tc>
                  <a:txBody>
                    <a:bodyPr/>
                    <a:lstStyle/>
                    <a:p>
                      <a:r>
                        <a:rPr lang="en-GB" sz="1400" dirty="0" smtClean="0"/>
                        <a:t>‘</a:t>
                      </a:r>
                      <a:r>
                        <a:rPr lang="en-GB" sz="1400" b="1" dirty="0" smtClean="0">
                          <a:solidFill>
                            <a:srgbClr val="FF0000"/>
                          </a:solidFill>
                        </a:rPr>
                        <a:t>Best</a:t>
                      </a:r>
                      <a:r>
                        <a:rPr lang="en-GB" sz="1400" dirty="0" smtClean="0"/>
                        <a:t>’ is perhaps</a:t>
                      </a:r>
                      <a:r>
                        <a:rPr lang="en-GB" sz="1400" baseline="0" dirty="0" smtClean="0"/>
                        <a:t> the key here, as it opens the door to a range of other factors beyond socio-economic status. </a:t>
                      </a:r>
                      <a:r>
                        <a:rPr lang="en-GB" sz="1400" dirty="0" smtClean="0"/>
                        <a:t>A ‘how far’ question,</a:t>
                      </a:r>
                      <a:r>
                        <a:rPr lang="en-GB" sz="1400" baseline="0" dirty="0" smtClean="0"/>
                        <a:t> so the answer lies somewhere on a spectrum from ‘totally’ to ‘not at all. </a:t>
                      </a:r>
                      <a:endParaRPr lang="en-US" sz="1400" dirty="0"/>
                    </a:p>
                  </a:txBody>
                  <a:tcPr/>
                </a:tc>
              </a:tr>
              <a:tr h="415195">
                <a:tc>
                  <a:txBody>
                    <a:bodyPr/>
                    <a:lstStyle/>
                    <a:p>
                      <a:r>
                        <a:rPr lang="en-GB" sz="1400" b="1" i="1" dirty="0" smtClean="0"/>
                        <a:t>6  Some rural landscapes</a:t>
                      </a:r>
                      <a:r>
                        <a:rPr lang="en-GB" sz="1400" b="1" i="1" baseline="0" dirty="0" smtClean="0"/>
                        <a:t> are vulnerable to the impacts of leisure and tourism than others. Discuss. </a:t>
                      </a:r>
                      <a:endParaRPr lang="en-US" sz="1400" b="1" i="1" dirty="0"/>
                    </a:p>
                  </a:txBody>
                  <a:tcPr/>
                </a:tc>
                <a:tc>
                  <a:txBody>
                    <a:bodyPr/>
                    <a:lstStyle/>
                    <a:p>
                      <a:r>
                        <a:rPr lang="en-GB" sz="1400" dirty="0" smtClean="0"/>
                        <a:t>Another question where </a:t>
                      </a:r>
                      <a:r>
                        <a:rPr lang="en-GB" sz="1400" b="1" dirty="0" smtClean="0">
                          <a:solidFill>
                            <a:srgbClr val="FF0000"/>
                          </a:solidFill>
                        </a:rPr>
                        <a:t>criteria</a:t>
                      </a:r>
                      <a:r>
                        <a:rPr lang="en-GB" sz="1400" baseline="0" dirty="0" smtClean="0"/>
                        <a:t> to judge vulnerability is important; there is a danger than answers focus on the impacts, not the vulnerability of the landscape.  </a:t>
                      </a:r>
                      <a:endParaRPr lang="en-US" sz="1400" dirty="0"/>
                    </a:p>
                  </a:txBody>
                  <a:tcPr/>
                </a:tc>
              </a:tr>
            </a:tbl>
          </a:graphicData>
        </a:graphic>
      </p:graphicFrame>
    </p:spTree>
    <p:extLst>
      <p:ext uri="{BB962C8B-B14F-4D97-AF65-F5344CB8AC3E}">
        <p14:creationId xmlns:p14="http://schemas.microsoft.com/office/powerpoint/2010/main" val="3705402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8229600" cy="432048"/>
          </a:xfrm>
        </p:spPr>
        <p:txBody>
          <a:bodyPr/>
          <a:lstStyle/>
          <a:p>
            <a:r>
              <a:rPr lang="en-GB" dirty="0" smtClean="0"/>
              <a:t>Some problematic report types</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4258072315"/>
              </p:ext>
            </p:extLst>
          </p:nvPr>
        </p:nvGraphicFramePr>
        <p:xfrm>
          <a:off x="251520" y="1196752"/>
          <a:ext cx="8568951" cy="5259325"/>
        </p:xfrm>
        <a:graphic>
          <a:graphicData uri="http://schemas.openxmlformats.org/drawingml/2006/table">
            <a:tbl>
              <a:tblPr>
                <a:tableStyleId>{16D9F66E-5EB9-4882-86FB-DCBF35E3C3E4}</a:tableStyleId>
              </a:tblPr>
              <a:tblGrid>
                <a:gridCol w="1545333"/>
                <a:gridCol w="3270057"/>
                <a:gridCol w="3753561"/>
              </a:tblGrid>
              <a:tr h="265806">
                <a:tc>
                  <a:txBody>
                    <a:bodyPr/>
                    <a:lstStyle/>
                    <a:p>
                      <a:pPr>
                        <a:spcAft>
                          <a:spcPts val="0"/>
                        </a:spcAft>
                      </a:pPr>
                      <a:r>
                        <a:rPr lang="en-GB" sz="1400" b="1" dirty="0"/>
                        <a:t>Type </a:t>
                      </a:r>
                      <a:endParaRPr lang="en-US" sz="1400" b="1" dirty="0">
                        <a:latin typeface="Calibri"/>
                        <a:ea typeface="Calibri"/>
                        <a:cs typeface="Times New Roman"/>
                      </a:endParaRPr>
                    </a:p>
                  </a:txBody>
                  <a:tcPr marL="68580" marR="68580" marT="9525" marB="0"/>
                </a:tc>
                <a:tc>
                  <a:txBody>
                    <a:bodyPr/>
                    <a:lstStyle/>
                    <a:p>
                      <a:pPr>
                        <a:spcAft>
                          <a:spcPts val="0"/>
                        </a:spcAft>
                      </a:pPr>
                      <a:r>
                        <a:rPr lang="en-GB" sz="1400" b="1" dirty="0"/>
                        <a:t>Problems</a:t>
                      </a:r>
                      <a:endParaRPr lang="en-US" sz="1400" b="1" dirty="0">
                        <a:latin typeface="Calibri"/>
                        <a:ea typeface="Calibri"/>
                        <a:cs typeface="Times New Roman"/>
                      </a:endParaRPr>
                    </a:p>
                  </a:txBody>
                  <a:tcPr marL="68580" marR="68580" marT="9525" marB="0"/>
                </a:tc>
                <a:tc>
                  <a:txBody>
                    <a:bodyPr/>
                    <a:lstStyle/>
                    <a:p>
                      <a:pPr>
                        <a:spcAft>
                          <a:spcPts val="0"/>
                        </a:spcAft>
                      </a:pPr>
                      <a:r>
                        <a:rPr lang="en-GB" sz="1400" b="1" dirty="0"/>
                        <a:t>Over to you….</a:t>
                      </a:r>
                      <a:endParaRPr lang="en-US" sz="1400" b="1" dirty="0">
                        <a:latin typeface="Calibri"/>
                        <a:ea typeface="Calibri"/>
                        <a:cs typeface="Times New Roman"/>
                      </a:endParaRPr>
                    </a:p>
                  </a:txBody>
                  <a:tcPr marL="68580" marR="68580" marT="9525" marB="0"/>
                </a:tc>
              </a:tr>
              <a:tr h="1523389">
                <a:tc>
                  <a:txBody>
                    <a:bodyPr/>
                    <a:lstStyle/>
                    <a:p>
                      <a:pPr>
                        <a:spcAft>
                          <a:spcPts val="0"/>
                        </a:spcAft>
                      </a:pPr>
                      <a:r>
                        <a:rPr lang="en-GB" sz="1400" b="1" dirty="0"/>
                        <a:t>The world tour </a:t>
                      </a:r>
                      <a:endParaRPr lang="en-US" sz="1400" b="1" dirty="0">
                        <a:latin typeface="Calibri"/>
                        <a:ea typeface="Calibri"/>
                        <a:cs typeface="Times New Roman"/>
                      </a:endParaRPr>
                    </a:p>
                  </a:txBody>
                  <a:tcPr marL="68580" marR="68580" marT="9525" marB="0">
                    <a:solidFill>
                      <a:schemeClr val="accent5"/>
                    </a:solidFill>
                  </a:tcPr>
                </a:tc>
                <a:tc>
                  <a:txBody>
                    <a:bodyPr/>
                    <a:lstStyle/>
                    <a:p>
                      <a:pPr marL="342900" lvl="0" indent="-342900">
                        <a:spcAft>
                          <a:spcPts val="0"/>
                        </a:spcAft>
                        <a:buFont typeface="Symbol"/>
                        <a:buChar char=""/>
                        <a:tabLst>
                          <a:tab pos="457200" algn="l"/>
                        </a:tabLst>
                      </a:pPr>
                      <a:r>
                        <a:rPr lang="en-GB" sz="1400" dirty="0"/>
                        <a:t>List of case-studies from around the world</a:t>
                      </a:r>
                      <a:endParaRPr lang="en-US" sz="1400" dirty="0"/>
                    </a:p>
                    <a:p>
                      <a:pPr marL="342900" lvl="0" indent="-342900">
                        <a:spcAft>
                          <a:spcPts val="0"/>
                        </a:spcAft>
                        <a:buFont typeface="Symbol"/>
                        <a:buChar char=""/>
                        <a:tabLst>
                          <a:tab pos="457200" algn="l"/>
                        </a:tabLst>
                      </a:pPr>
                      <a:r>
                        <a:rPr lang="en-GB" sz="1400" dirty="0"/>
                        <a:t>Very descriptive, but often factually dubious </a:t>
                      </a:r>
                      <a:endParaRPr lang="en-US" sz="1400" dirty="0"/>
                    </a:p>
                    <a:p>
                      <a:pPr marL="342900" lvl="0" indent="-342900">
                        <a:spcAft>
                          <a:spcPts val="0"/>
                        </a:spcAft>
                        <a:buFont typeface="Symbol"/>
                        <a:buChar char=""/>
                        <a:tabLst>
                          <a:tab pos="457200" algn="l"/>
                        </a:tabLst>
                      </a:pPr>
                      <a:r>
                        <a:rPr lang="en-GB" sz="1400" dirty="0"/>
                        <a:t>Tenuous link to the question </a:t>
                      </a:r>
                      <a:endParaRPr lang="en-US" sz="1400" dirty="0"/>
                    </a:p>
                    <a:p>
                      <a:pPr marL="342900" lvl="0" indent="-342900">
                        <a:spcAft>
                          <a:spcPts val="0"/>
                        </a:spcAft>
                        <a:buFont typeface="Symbol"/>
                        <a:buChar char=""/>
                        <a:tabLst>
                          <a:tab pos="457200" algn="l"/>
                        </a:tabLst>
                      </a:pPr>
                      <a:r>
                        <a:rPr lang="en-GB" sz="1400" dirty="0"/>
                        <a:t>No argument. </a:t>
                      </a:r>
                      <a:endParaRPr lang="en-US" sz="1400" dirty="0">
                        <a:latin typeface="Calibri"/>
                        <a:ea typeface="Calibri"/>
                        <a:cs typeface="Times New Roman"/>
                      </a:endParaRPr>
                    </a:p>
                  </a:txBody>
                  <a:tcPr marL="68580" marR="68580" marT="9525" marB="0">
                    <a:solidFill>
                      <a:schemeClr val="accent5"/>
                    </a:solidFill>
                  </a:tcPr>
                </a:tc>
                <a:tc>
                  <a:txBody>
                    <a:bodyPr/>
                    <a:lstStyle/>
                    <a:p>
                      <a:pPr marL="342900" lvl="0" indent="-342900">
                        <a:spcAft>
                          <a:spcPts val="0"/>
                        </a:spcAft>
                        <a:buFont typeface="Symbol"/>
                        <a:buChar char=""/>
                        <a:tabLst>
                          <a:tab pos="457200" algn="l"/>
                        </a:tabLst>
                      </a:pPr>
                      <a:r>
                        <a:rPr lang="en-GB" sz="1400" dirty="0"/>
                        <a:t>Lots of work on command word meaning especially  assess, discuss etc </a:t>
                      </a:r>
                      <a:endParaRPr lang="en-US" sz="1400" dirty="0"/>
                    </a:p>
                    <a:p>
                      <a:pPr marL="342900" lvl="0" indent="-342900">
                        <a:spcAft>
                          <a:spcPts val="0"/>
                        </a:spcAft>
                        <a:buFont typeface="Symbol"/>
                        <a:buChar char=""/>
                        <a:tabLst>
                          <a:tab pos="457200" algn="l"/>
                        </a:tabLst>
                      </a:pPr>
                      <a:r>
                        <a:rPr lang="en-US" sz="1400" dirty="0"/>
                        <a:t>Focus on the analysis section (being comparative, ongoing evaluation)</a:t>
                      </a:r>
                      <a:endParaRPr lang="en-US" sz="1400" dirty="0">
                        <a:latin typeface="Calibri"/>
                        <a:ea typeface="Calibri"/>
                        <a:cs typeface="Times New Roman"/>
                      </a:endParaRPr>
                    </a:p>
                  </a:txBody>
                  <a:tcPr marL="68580" marR="68580" marT="9525" marB="0">
                    <a:solidFill>
                      <a:schemeClr val="accent5"/>
                    </a:solidFill>
                  </a:tcPr>
                </a:tc>
              </a:tr>
              <a:tr h="1271874">
                <a:tc>
                  <a:txBody>
                    <a:bodyPr/>
                    <a:lstStyle/>
                    <a:p>
                      <a:pPr>
                        <a:spcAft>
                          <a:spcPts val="0"/>
                        </a:spcAft>
                      </a:pPr>
                      <a:r>
                        <a:rPr lang="en-GB" sz="1400" b="1" dirty="0"/>
                        <a:t>The head –scratcher </a:t>
                      </a:r>
                      <a:endParaRPr lang="en-US" sz="1400" b="1" dirty="0">
                        <a:latin typeface="Calibri"/>
                        <a:ea typeface="Calibri"/>
                        <a:cs typeface="Times New Roman"/>
                      </a:endParaRPr>
                    </a:p>
                  </a:txBody>
                  <a:tcPr marL="68580" marR="68580" marT="9525" marB="0"/>
                </a:tc>
                <a:tc>
                  <a:txBody>
                    <a:bodyPr/>
                    <a:lstStyle/>
                    <a:p>
                      <a:pPr marL="342900" lvl="0" indent="-342900">
                        <a:spcAft>
                          <a:spcPts val="0"/>
                        </a:spcAft>
                        <a:buFont typeface="Symbol"/>
                        <a:buChar char=""/>
                        <a:tabLst>
                          <a:tab pos="457200" algn="l"/>
                        </a:tabLst>
                      </a:pPr>
                      <a:r>
                        <a:rPr lang="en-GB" sz="1400" dirty="0"/>
                        <a:t>Lacks logic</a:t>
                      </a:r>
                      <a:endParaRPr lang="en-US" sz="1400" dirty="0"/>
                    </a:p>
                    <a:p>
                      <a:pPr marL="342900" lvl="0" indent="-342900">
                        <a:spcAft>
                          <a:spcPts val="0"/>
                        </a:spcAft>
                        <a:buFont typeface="Symbol"/>
                        <a:buChar char=""/>
                        <a:tabLst>
                          <a:tab pos="457200" algn="l"/>
                        </a:tabLst>
                      </a:pPr>
                      <a:r>
                        <a:rPr lang="en-GB" sz="1400" dirty="0"/>
                        <a:t>Some good material, but changes direction too often </a:t>
                      </a:r>
                      <a:endParaRPr lang="en-US" sz="1400" dirty="0"/>
                    </a:p>
                    <a:p>
                      <a:pPr marL="342900" lvl="0" indent="-342900">
                        <a:spcAft>
                          <a:spcPts val="0"/>
                        </a:spcAft>
                        <a:buFont typeface="Symbol"/>
                        <a:buChar char=""/>
                        <a:tabLst>
                          <a:tab pos="457200" algn="l"/>
                        </a:tabLst>
                      </a:pPr>
                      <a:r>
                        <a:rPr lang="en-US" sz="1400" dirty="0"/>
                        <a:t>Clearly has an argument</a:t>
                      </a:r>
                      <a:r>
                        <a:rPr lang="en-GB" sz="1400" dirty="0"/>
                        <a:t> but can’t quite convey this </a:t>
                      </a:r>
                      <a:endParaRPr lang="en-US" sz="1400" dirty="0">
                        <a:latin typeface="Calibri"/>
                        <a:ea typeface="Calibri"/>
                        <a:cs typeface="Times New Roman"/>
                      </a:endParaRPr>
                    </a:p>
                  </a:txBody>
                  <a:tcPr marL="68580" marR="68580" marT="9525" marB="0"/>
                </a:tc>
                <a:tc>
                  <a:txBody>
                    <a:bodyPr/>
                    <a:lstStyle/>
                    <a:p>
                      <a:pPr marL="342900" lvl="0" indent="-342900">
                        <a:spcAft>
                          <a:spcPts val="0"/>
                        </a:spcAft>
                        <a:buFont typeface="Symbol"/>
                        <a:buChar char=""/>
                        <a:tabLst>
                          <a:tab pos="457200" algn="l"/>
                        </a:tabLst>
                      </a:pPr>
                      <a:r>
                        <a:rPr lang="en-US" sz="1400" dirty="0"/>
                        <a:t>Need to gain the confidence to stick to a position / argument and defend it</a:t>
                      </a:r>
                    </a:p>
                    <a:p>
                      <a:pPr marL="342900" lvl="0" indent="-342900">
                        <a:spcAft>
                          <a:spcPts val="0"/>
                        </a:spcAft>
                        <a:buFont typeface="Symbol"/>
                        <a:buChar char=""/>
                        <a:tabLst>
                          <a:tab pos="457200" algn="l"/>
                        </a:tabLst>
                      </a:pPr>
                      <a:r>
                        <a:rPr lang="en-US" sz="1400" dirty="0"/>
                        <a:t>Think evidence for / evidence against </a:t>
                      </a:r>
                      <a:endParaRPr lang="en-US" sz="1400" dirty="0">
                        <a:latin typeface="Calibri"/>
                        <a:ea typeface="Calibri"/>
                        <a:cs typeface="Times New Roman"/>
                      </a:endParaRPr>
                    </a:p>
                  </a:txBody>
                  <a:tcPr marL="68580" marR="68580" marT="9525" marB="0"/>
                </a:tc>
              </a:tr>
              <a:tr h="926382">
                <a:tc>
                  <a:txBody>
                    <a:bodyPr/>
                    <a:lstStyle/>
                    <a:p>
                      <a:pPr>
                        <a:spcAft>
                          <a:spcPts val="0"/>
                        </a:spcAft>
                      </a:pPr>
                      <a:r>
                        <a:rPr lang="en-GB" sz="1400" b="1" dirty="0"/>
                        <a:t>The </a:t>
                      </a:r>
                      <a:r>
                        <a:rPr lang="en-GB" sz="1400" b="1" dirty="0" smtClean="0"/>
                        <a:t>‘wing-it’</a:t>
                      </a:r>
                      <a:endParaRPr lang="en-US" sz="1400" b="1" dirty="0">
                        <a:latin typeface="Calibri"/>
                        <a:ea typeface="Calibri"/>
                        <a:cs typeface="Times New Roman"/>
                      </a:endParaRPr>
                    </a:p>
                  </a:txBody>
                  <a:tcPr marL="68580" marR="68580" marT="9525" marB="0">
                    <a:solidFill>
                      <a:schemeClr val="accent3">
                        <a:lumMod val="95000"/>
                      </a:schemeClr>
                    </a:solidFill>
                  </a:tcPr>
                </a:tc>
                <a:tc>
                  <a:txBody>
                    <a:bodyPr/>
                    <a:lstStyle/>
                    <a:p>
                      <a:pPr marL="342900" lvl="0" indent="-342900">
                        <a:spcAft>
                          <a:spcPts val="0"/>
                        </a:spcAft>
                        <a:buFont typeface="Symbol"/>
                        <a:buChar char=""/>
                        <a:tabLst>
                          <a:tab pos="457200" algn="l"/>
                        </a:tabLst>
                      </a:pPr>
                      <a:r>
                        <a:rPr lang="en-GB" sz="1400" dirty="0"/>
                        <a:t>Logical argument but not backed up by evidence, research etc</a:t>
                      </a:r>
                      <a:endParaRPr lang="en-US" sz="1400" dirty="0"/>
                    </a:p>
                    <a:p>
                      <a:pPr>
                        <a:spcAft>
                          <a:spcPts val="0"/>
                        </a:spcAft>
                      </a:pPr>
                      <a:r>
                        <a:rPr lang="en-US" sz="1400" dirty="0"/>
                        <a:t> </a:t>
                      </a:r>
                      <a:endParaRPr lang="en-US" sz="1400" dirty="0">
                        <a:latin typeface="Calibri"/>
                        <a:ea typeface="Calibri"/>
                        <a:cs typeface="Times New Roman"/>
                      </a:endParaRPr>
                    </a:p>
                  </a:txBody>
                  <a:tcPr marL="68580" marR="68580" marT="9525" marB="0">
                    <a:solidFill>
                      <a:schemeClr val="accent3">
                        <a:lumMod val="95000"/>
                      </a:schemeClr>
                    </a:solidFill>
                  </a:tcPr>
                </a:tc>
                <a:tc>
                  <a:txBody>
                    <a:bodyPr/>
                    <a:lstStyle/>
                    <a:p>
                      <a:pPr marL="342900" lvl="0" indent="-342900">
                        <a:spcAft>
                          <a:spcPts val="0"/>
                        </a:spcAft>
                        <a:buFont typeface="Symbol"/>
                        <a:buChar char=""/>
                        <a:tabLst>
                          <a:tab pos="476250" algn="l"/>
                        </a:tabLst>
                      </a:pPr>
                      <a:r>
                        <a:rPr lang="en-US" sz="1400" dirty="0"/>
                        <a:t>The good ones that won’t revise, you just have to make them</a:t>
                      </a:r>
                    </a:p>
                    <a:p>
                      <a:pPr marL="342900" lvl="0" indent="-342900">
                        <a:spcAft>
                          <a:spcPts val="0"/>
                        </a:spcAft>
                        <a:buFont typeface="Symbol"/>
                        <a:buChar char=""/>
                        <a:tabLst>
                          <a:tab pos="476250" algn="l"/>
                        </a:tabLst>
                      </a:pPr>
                      <a:r>
                        <a:rPr lang="en-US" sz="1400" dirty="0"/>
                        <a:t>Focus on key words in MS like evidence etc</a:t>
                      </a:r>
                      <a:endParaRPr lang="en-US" sz="1400" dirty="0">
                        <a:latin typeface="Calibri"/>
                        <a:ea typeface="Calibri"/>
                        <a:cs typeface="Times New Roman"/>
                      </a:endParaRPr>
                    </a:p>
                  </a:txBody>
                  <a:tcPr marL="68580" marR="68580" marT="9525" marB="0">
                    <a:solidFill>
                      <a:schemeClr val="accent3">
                        <a:lumMod val="95000"/>
                      </a:schemeClr>
                    </a:solidFill>
                  </a:tcPr>
                </a:tc>
              </a:tr>
              <a:tr h="1271874">
                <a:tc>
                  <a:txBody>
                    <a:bodyPr/>
                    <a:lstStyle/>
                    <a:p>
                      <a:pPr>
                        <a:spcAft>
                          <a:spcPts val="0"/>
                        </a:spcAft>
                      </a:pPr>
                      <a:r>
                        <a:rPr lang="en-GB" sz="1400" b="1" dirty="0"/>
                        <a:t>The exception </a:t>
                      </a:r>
                      <a:endParaRPr lang="en-US" sz="1400" b="1" dirty="0">
                        <a:latin typeface="Calibri"/>
                        <a:ea typeface="Calibri"/>
                        <a:cs typeface="Times New Roman"/>
                      </a:endParaRPr>
                    </a:p>
                  </a:txBody>
                  <a:tcPr marL="68580" marR="68580" marT="9525" marB="0"/>
                </a:tc>
                <a:tc>
                  <a:txBody>
                    <a:bodyPr/>
                    <a:lstStyle/>
                    <a:p>
                      <a:pPr marL="342900" lvl="0" indent="-342900">
                        <a:spcAft>
                          <a:spcPts val="0"/>
                        </a:spcAft>
                        <a:buFont typeface="Symbol"/>
                        <a:buChar char=""/>
                        <a:tabLst>
                          <a:tab pos="457200" algn="l"/>
                        </a:tabLst>
                      </a:pPr>
                      <a:r>
                        <a:rPr lang="en-GB" sz="1400" dirty="0"/>
                        <a:t>An argument, but its just not convincing </a:t>
                      </a:r>
                      <a:endParaRPr lang="en-US" sz="1400" dirty="0"/>
                    </a:p>
                    <a:p>
                      <a:pPr marL="342900" lvl="0" indent="-342900">
                        <a:spcAft>
                          <a:spcPts val="0"/>
                        </a:spcAft>
                        <a:buFont typeface="Symbol"/>
                        <a:buChar char=""/>
                        <a:tabLst>
                          <a:tab pos="457200" algn="l"/>
                        </a:tabLst>
                      </a:pPr>
                      <a:r>
                        <a:rPr lang="en-GB" sz="1400" dirty="0"/>
                        <a:t>Often puts too much store in the ‘exception that disproves the rule’</a:t>
                      </a:r>
                      <a:endParaRPr lang="en-US" sz="1400" dirty="0"/>
                    </a:p>
                    <a:p>
                      <a:pPr marL="342900" lvl="0" indent="-342900">
                        <a:spcAft>
                          <a:spcPts val="0"/>
                        </a:spcAft>
                        <a:buFont typeface="Symbol"/>
                        <a:buChar char=""/>
                        <a:tabLst>
                          <a:tab pos="457200" algn="l"/>
                        </a:tabLst>
                      </a:pPr>
                      <a:r>
                        <a:rPr lang="en-GB" sz="1400" dirty="0"/>
                        <a:t>Focussed on the unimportant </a:t>
                      </a:r>
                      <a:endParaRPr lang="en-US" sz="1400" dirty="0">
                        <a:latin typeface="Calibri"/>
                        <a:ea typeface="Calibri"/>
                        <a:cs typeface="Times New Roman"/>
                      </a:endParaRPr>
                    </a:p>
                  </a:txBody>
                  <a:tcPr marL="68580" marR="68580" marT="9525" marB="0"/>
                </a:tc>
                <a:tc>
                  <a:txBody>
                    <a:bodyPr/>
                    <a:lstStyle/>
                    <a:p>
                      <a:pPr marL="342900" lvl="0" indent="-342900">
                        <a:spcAft>
                          <a:spcPts val="0"/>
                        </a:spcAft>
                        <a:buFont typeface="Symbol"/>
                        <a:buChar char=""/>
                        <a:tabLst>
                          <a:tab pos="457200" algn="l"/>
                        </a:tabLst>
                      </a:pPr>
                      <a:r>
                        <a:rPr lang="en-GB" sz="1400" dirty="0" smtClean="0"/>
                        <a:t>Needs </a:t>
                      </a:r>
                      <a:r>
                        <a:rPr lang="en-GB" sz="1400" dirty="0"/>
                        <a:t>a ‘real world’ injection </a:t>
                      </a:r>
                      <a:endParaRPr lang="en-US" sz="1400" dirty="0"/>
                    </a:p>
                    <a:p>
                      <a:pPr marL="342900" lvl="0" indent="-342900">
                        <a:spcAft>
                          <a:spcPts val="0"/>
                        </a:spcAft>
                        <a:buFont typeface="Symbol"/>
                        <a:buChar char=""/>
                        <a:tabLst>
                          <a:tab pos="457200" algn="l"/>
                        </a:tabLst>
                      </a:pPr>
                      <a:r>
                        <a:rPr lang="en-GB" sz="1400" dirty="0"/>
                        <a:t>May need additional material / research to see that the exceptions are just that, exceptions </a:t>
                      </a:r>
                      <a:endParaRPr lang="en-US" sz="1400" dirty="0">
                        <a:latin typeface="Calibri"/>
                        <a:ea typeface="Calibri"/>
                        <a:cs typeface="Times New Roman"/>
                      </a:endParaRPr>
                    </a:p>
                  </a:txBody>
                  <a:tcPr marL="68580" marR="68580" marT="9525" marB="0"/>
                </a:tc>
              </a:tr>
            </a:tbl>
          </a:graphicData>
        </a:graphic>
      </p:graphicFrame>
    </p:spTree>
  </p:cSld>
  <p:clrMapOvr>
    <a:masterClrMapping/>
  </p:clrMapOvr>
</p:sld>
</file>

<file path=ppt/theme/theme1.xml><?xml version="1.0" encoding="utf-8"?>
<a:theme xmlns:a="http://schemas.openxmlformats.org/drawingml/2006/main" name="pau_new01[1]">
  <a:themeElements>
    <a:clrScheme name="pa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a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pau_new01[1]</Template>
  <TotalTime>1528</TotalTime>
  <Words>4283</Words>
  <Application>Microsoft Office PowerPoint</Application>
  <PresentationFormat>On-screen Show (4:3)</PresentationFormat>
  <Paragraphs>532</Paragraphs>
  <Slides>39</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Symbol</vt:lpstr>
      <vt:lpstr>Times New Roman</vt:lpstr>
      <vt:lpstr>Wingdings</vt:lpstr>
      <vt:lpstr>pau_new01[1]</vt:lpstr>
      <vt:lpstr>Philip Allan Updates  Online Seminar</vt:lpstr>
      <vt:lpstr>Your course tutor</vt:lpstr>
      <vt:lpstr>Programme for today’s session</vt:lpstr>
      <vt:lpstr>Unit 4: Geographical Research</vt:lpstr>
      <vt:lpstr>Think about the sort of marks needed:</vt:lpstr>
      <vt:lpstr>Unit 4: Overall comments Jun14 </vt:lpstr>
      <vt:lpstr>PowerPoint Presentation</vt:lpstr>
      <vt:lpstr>June 14 questions: some key points</vt:lpstr>
      <vt:lpstr>Some problematic report types</vt:lpstr>
      <vt:lpstr>Most common problems reasons for an unexpectedly low mark?</vt:lpstr>
      <vt:lpstr>Problem 1: lack of planning</vt:lpstr>
      <vt:lpstr>Example plans:</vt:lpstr>
      <vt:lpstr>Problem 2: lack of selection </vt:lpstr>
      <vt:lpstr>Problem 3: mark scheme ‘hurdles’</vt:lpstr>
      <vt:lpstr>Problem 4: diagrams and models</vt:lpstr>
      <vt:lpstr>PowerPoint Presentation</vt:lpstr>
      <vt:lpstr>Unpacking the generic mark scheme </vt:lpstr>
      <vt:lpstr>Introduction: shop window of the Report</vt:lpstr>
      <vt:lpstr>PowerPoint Presentation</vt:lpstr>
      <vt:lpstr>Example: last paragraph of an introduction:</vt:lpstr>
      <vt:lpstr>Researching &amp; Methodology </vt:lpstr>
      <vt:lpstr>PowerPoint Presentation</vt:lpstr>
      <vt:lpstr>…..a methodology paragraph?</vt:lpstr>
      <vt:lpstr>PowerPoint Presentation</vt:lpstr>
      <vt:lpstr>Analysis and Application</vt:lpstr>
      <vt:lpstr>Analysis and Application</vt:lpstr>
      <vt:lpstr>PowerPoint Presentation</vt:lpstr>
      <vt:lpstr>Ongoing evaluation &amp; conclusions </vt:lpstr>
      <vt:lpstr>Ongoing evaluation also needed:</vt:lpstr>
      <vt:lpstr>QWC</vt:lpstr>
      <vt:lpstr>The pre-release &amp; question</vt:lpstr>
      <vt:lpstr>PowerPoint Presentation</vt:lpstr>
      <vt:lpstr>Pre-release dangers:</vt:lpstr>
      <vt:lpstr>Understanding question complexity:</vt:lpstr>
      <vt:lpstr>Developing criteria and making judgments</vt:lpstr>
      <vt:lpstr>Jun14 questions: criteria words </vt:lpstr>
      <vt:lpstr>Considering  2 contrasting reports   Examples 1 and 2 Tectonic Hazards  1 Assess the reasons why the management of some tectonic hazards is more successful than others.  </vt:lpstr>
      <vt:lpstr>Unit 4 summary </vt:lpstr>
      <vt:lpstr>Final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Holmes</dc:creator>
  <cp:lastModifiedBy>Microsoft account</cp:lastModifiedBy>
  <cp:revision>186</cp:revision>
  <cp:lastPrinted>2014-12-01T18:51:42Z</cp:lastPrinted>
  <dcterms:created xsi:type="dcterms:W3CDTF">2010-10-01T10:23:49Z</dcterms:created>
  <dcterms:modified xsi:type="dcterms:W3CDTF">2014-12-01T20:11:19Z</dcterms:modified>
</cp:coreProperties>
</file>