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75" r:id="rId3"/>
    <p:sldId id="276" r:id="rId4"/>
    <p:sldId id="277" r:id="rId5"/>
    <p:sldId id="278" r:id="rId6"/>
    <p:sldId id="279" r:id="rId7"/>
    <p:sldId id="280" r:id="rId8"/>
    <p:sldId id="281" r:id="rId9"/>
    <p:sldId id="282" r:id="rId10"/>
    <p:sldId id="283" r:id="rId11"/>
    <p:sldId id="284" r:id="rId12"/>
    <p:sldId id="285" r:id="rId13"/>
    <p:sldId id="286" r:id="rId14"/>
    <p:sldId id="287" r:id="rId15"/>
    <p:sldId id="288" r:id="rId16"/>
    <p:sldId id="289" r:id="rId17"/>
    <p:sldId id="297" r:id="rId18"/>
    <p:sldId id="290" r:id="rId19"/>
    <p:sldId id="291" r:id="rId20"/>
    <p:sldId id="292" r:id="rId21"/>
    <p:sldId id="293" r:id="rId22"/>
    <p:sldId id="294" r:id="rId23"/>
    <p:sldId id="295" r:id="rId24"/>
    <p:sldId id="296" r:id="rId25"/>
    <p:sldId id="298"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clrMru>
    <a:srgbClr val="FFFF99"/>
  </p:clrMru>
</p:presentationPr>
</file>

<file path=ppt/tableStyles.xml><?xml version="1.0" encoding="utf-8"?>
<a:tblStyleLst xmlns:a="http://schemas.openxmlformats.org/drawingml/2006/main" def="{5C22544A-7EE6-4342-B048-85BDC9FD1C3A}">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FFFF00"/>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51C36D15-924A-4BB1-9093-AF9D2ACA9CAB}" type="datetimeFigureOut">
              <a:rPr lang="en-US"/>
              <a:pPr>
                <a:defRPr/>
              </a:pPr>
              <a:t>3/5/2011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D6AEC180-8989-4345-A493-B965F22A9C8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B51590D9-4B98-4E7B-8891-2F633C173613}" type="datetimeFigureOut">
              <a:rPr lang="en-US"/>
              <a:pPr>
                <a:defRPr/>
              </a:pPr>
              <a:t>3/5/2011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547C9254-503E-48E5-892A-9231EA351A7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2C6EC7FE-2500-43C1-AD05-D07A4AEBBC0B}" type="datetimeFigureOut">
              <a:rPr lang="en-US"/>
              <a:pPr>
                <a:defRPr/>
              </a:pPr>
              <a:t>3/5/2011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6BEB6EEB-ECD0-40B7-BD0A-5544DE86EBE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2BE606A7-9DF7-4129-9BA6-F35874BC943C}" type="datetimeFigureOut">
              <a:rPr lang="en-US"/>
              <a:pPr>
                <a:defRPr/>
              </a:pPr>
              <a:t>3/5/2011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B4A8A413-F169-4200-9079-AF46C9E85A9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9EDB4193-7747-4016-976F-C6ECE22809E5}" type="datetimeFigureOut">
              <a:rPr lang="en-US"/>
              <a:pPr>
                <a:defRPr/>
              </a:pPr>
              <a:t>3/5/2011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FD87EB06-F1E1-4E83-B138-A73FB57ACE4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1E304064-861E-4D2E-98B7-5ACFBD586C92}" type="datetimeFigureOut">
              <a:rPr lang="en-US"/>
              <a:pPr>
                <a:defRPr/>
              </a:pPr>
              <a:t>3/5/2011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B8CE498E-AA7B-46A4-9E46-E8D14A9EF71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6B16E248-3CFC-4DA5-9D88-8296A7AFB6C1}" type="datetimeFigureOut">
              <a:rPr lang="en-US"/>
              <a:pPr>
                <a:defRPr/>
              </a:pPr>
              <a:t>3/5/2011</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4CCBD365-4ECA-4C1B-81FA-BFFF23E1873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B8B2519D-D9FF-4BF0-A3D8-4BF24791CDE3}" type="datetimeFigureOut">
              <a:rPr lang="en-US"/>
              <a:pPr>
                <a:defRPr/>
              </a:pPr>
              <a:t>3/5/2011</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FB99763C-47B1-453F-A8AC-E5A6343C9A7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4B4D51D4-38BB-4BEB-BCA1-FF8BE6B0A786}" type="datetimeFigureOut">
              <a:rPr lang="en-US"/>
              <a:pPr>
                <a:defRPr/>
              </a:pPr>
              <a:t>3/5/2011</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F87F10A3-4560-4E95-BFD4-19894F4AE53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7794234D-0DC8-4412-ADB4-27D412F3B3BA}" type="datetimeFigureOut">
              <a:rPr lang="en-US"/>
              <a:pPr>
                <a:defRPr/>
              </a:pPr>
              <a:t>3/5/2011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5CBC5D31-84F3-46D0-9BAB-9C2C9F2D64C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E1E89CA9-F74D-401D-A445-E69510E4F770}" type="datetimeFigureOut">
              <a:rPr lang="en-US"/>
              <a:pPr>
                <a:defRPr/>
              </a:pPr>
              <a:t>3/5/2011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D3E005CD-014A-4F0A-952F-F4AAB03DB87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7254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ctr" rtl="0" eaLnBrk="0" fontAlgn="base" hangingPunct="0">
        <a:spcBef>
          <a:spcPct val="0"/>
        </a:spcBef>
        <a:spcAft>
          <a:spcPct val="0"/>
        </a:spcAft>
        <a:defRPr sz="3200" kern="1200">
          <a:solidFill>
            <a:srgbClr val="FFFF99"/>
          </a:solidFill>
          <a:latin typeface="+mj-lt"/>
          <a:ea typeface="+mj-ea"/>
          <a:cs typeface="+mj-cs"/>
        </a:defRPr>
      </a:lvl1pPr>
      <a:lvl2pPr algn="ctr" rtl="0" eaLnBrk="0" fontAlgn="base" hangingPunct="0">
        <a:spcBef>
          <a:spcPct val="0"/>
        </a:spcBef>
        <a:spcAft>
          <a:spcPct val="0"/>
        </a:spcAft>
        <a:defRPr sz="3200">
          <a:solidFill>
            <a:srgbClr val="FFFF99"/>
          </a:solidFill>
          <a:latin typeface="Calibri" pitchFamily="34" charset="0"/>
        </a:defRPr>
      </a:lvl2pPr>
      <a:lvl3pPr algn="ctr" rtl="0" eaLnBrk="0" fontAlgn="base" hangingPunct="0">
        <a:spcBef>
          <a:spcPct val="0"/>
        </a:spcBef>
        <a:spcAft>
          <a:spcPct val="0"/>
        </a:spcAft>
        <a:defRPr sz="3200">
          <a:solidFill>
            <a:srgbClr val="FFFF99"/>
          </a:solidFill>
          <a:latin typeface="Calibri" pitchFamily="34" charset="0"/>
        </a:defRPr>
      </a:lvl3pPr>
      <a:lvl4pPr algn="ctr" rtl="0" eaLnBrk="0" fontAlgn="base" hangingPunct="0">
        <a:spcBef>
          <a:spcPct val="0"/>
        </a:spcBef>
        <a:spcAft>
          <a:spcPct val="0"/>
        </a:spcAft>
        <a:defRPr sz="3200">
          <a:solidFill>
            <a:srgbClr val="FFFF99"/>
          </a:solidFill>
          <a:latin typeface="Calibri" pitchFamily="34" charset="0"/>
        </a:defRPr>
      </a:lvl4pPr>
      <a:lvl5pPr algn="ctr" rtl="0" eaLnBrk="0" fontAlgn="base" hangingPunct="0">
        <a:spcBef>
          <a:spcPct val="0"/>
        </a:spcBef>
        <a:spcAft>
          <a:spcPct val="0"/>
        </a:spcAft>
        <a:defRPr sz="3200">
          <a:solidFill>
            <a:srgbClr val="FFFF99"/>
          </a:solidFill>
          <a:latin typeface="Calibri" pitchFamily="34" charset="0"/>
        </a:defRPr>
      </a:lvl5pPr>
      <a:lvl6pPr marL="457200" algn="ctr" rtl="0" fontAlgn="base">
        <a:spcBef>
          <a:spcPct val="0"/>
        </a:spcBef>
        <a:spcAft>
          <a:spcPct val="0"/>
        </a:spcAft>
        <a:defRPr sz="3200">
          <a:solidFill>
            <a:srgbClr val="FFFF99"/>
          </a:solidFill>
          <a:latin typeface="Calibri" pitchFamily="34" charset="0"/>
        </a:defRPr>
      </a:lvl6pPr>
      <a:lvl7pPr marL="914400" algn="ctr" rtl="0" fontAlgn="base">
        <a:spcBef>
          <a:spcPct val="0"/>
        </a:spcBef>
        <a:spcAft>
          <a:spcPct val="0"/>
        </a:spcAft>
        <a:defRPr sz="3200">
          <a:solidFill>
            <a:srgbClr val="FFFF99"/>
          </a:solidFill>
          <a:latin typeface="Calibri" pitchFamily="34" charset="0"/>
        </a:defRPr>
      </a:lvl7pPr>
      <a:lvl8pPr marL="1371600" algn="ctr" rtl="0" fontAlgn="base">
        <a:spcBef>
          <a:spcPct val="0"/>
        </a:spcBef>
        <a:spcAft>
          <a:spcPct val="0"/>
        </a:spcAft>
        <a:defRPr sz="3200">
          <a:solidFill>
            <a:srgbClr val="FFFF99"/>
          </a:solidFill>
          <a:latin typeface="Calibri" pitchFamily="34" charset="0"/>
        </a:defRPr>
      </a:lvl8pPr>
      <a:lvl9pPr marL="1828800" algn="ctr" rtl="0" fontAlgn="base">
        <a:spcBef>
          <a:spcPct val="0"/>
        </a:spcBef>
        <a:spcAft>
          <a:spcPct val="0"/>
        </a:spcAft>
        <a:defRPr sz="3200">
          <a:solidFill>
            <a:srgbClr val="FFFF99"/>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4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4.xml"/><Relationship Id="rId5" Type="http://schemas.openxmlformats.org/officeDocument/2006/relationships/image" Target="../media/image6.emf"/><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1785926"/>
            <a:ext cx="7772400" cy="1470025"/>
          </a:xfrm>
        </p:spPr>
        <p:txBody>
          <a:bodyPr rtlCol="0">
            <a:normAutofit fontScale="90000"/>
          </a:bodyPr>
          <a:lstStyle/>
          <a:p>
            <a:pPr eaLnBrk="1" fontAlgn="auto" hangingPunct="1">
              <a:spcAft>
                <a:spcPts val="0"/>
              </a:spcAft>
              <a:defRPr/>
            </a:pPr>
            <a:r>
              <a:rPr lang="en-GB" dirty="0" smtClean="0"/>
              <a:t/>
            </a:r>
            <a:br>
              <a:rPr lang="en-GB" dirty="0" smtClean="0"/>
            </a:br>
            <a:r>
              <a:rPr lang="en-GB" dirty="0" smtClean="0"/>
              <a:t>Edexcel A2 Geography</a:t>
            </a:r>
            <a:br>
              <a:rPr lang="en-GB" dirty="0" smtClean="0"/>
            </a:br>
            <a:r>
              <a:rPr lang="en-GB" dirty="0" smtClean="0"/>
              <a:t>Unit 4: Geographical Research  </a:t>
            </a:r>
            <a:endParaRPr lang="en-US" dirty="0" smtClean="0"/>
          </a:p>
        </p:txBody>
      </p:sp>
      <p:sp>
        <p:nvSpPr>
          <p:cNvPr id="13315" name="Subtitle 2"/>
          <p:cNvSpPr>
            <a:spLocks noGrp="1"/>
          </p:cNvSpPr>
          <p:nvPr>
            <p:ph type="subTitle" idx="1"/>
          </p:nvPr>
        </p:nvSpPr>
        <p:spPr/>
        <p:txBody>
          <a:bodyPr/>
          <a:lstStyle/>
          <a:p>
            <a:pPr eaLnBrk="1" hangingPunct="1"/>
            <a:r>
              <a:rPr lang="en-GB" smtClean="0"/>
              <a:t>Cameron Dunn</a:t>
            </a:r>
          </a:p>
          <a:p>
            <a:pPr eaLnBrk="1" hangingPunct="1"/>
            <a:r>
              <a:rPr lang="en-GB" smtClean="0"/>
              <a:t>Chief Examiner </a:t>
            </a:r>
            <a:endParaRPr 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b="1" smtClean="0"/>
              <a:t>The generic mark scheme and its importance </a:t>
            </a:r>
            <a:endParaRPr lang="en-US" smtClean="0"/>
          </a:p>
        </p:txBody>
      </p:sp>
      <p:sp>
        <p:nvSpPr>
          <p:cNvPr id="22531" name="Content Placeholder 2"/>
          <p:cNvSpPr>
            <a:spLocks noGrp="1"/>
          </p:cNvSpPr>
          <p:nvPr>
            <p:ph sz="half" idx="1"/>
          </p:nvPr>
        </p:nvSpPr>
        <p:spPr>
          <a:xfrm>
            <a:off x="571500" y="1357313"/>
            <a:ext cx="7758113" cy="2543175"/>
          </a:xfrm>
        </p:spPr>
        <p:txBody>
          <a:bodyPr/>
          <a:lstStyle/>
          <a:p>
            <a:pPr eaLnBrk="1" hangingPunct="1"/>
            <a:r>
              <a:rPr lang="en-GB" smtClean="0"/>
              <a:t>Your report will be marked using </a:t>
            </a:r>
          </a:p>
          <a:p>
            <a:pPr eaLnBrk="1" hangingPunct="1"/>
            <a:r>
              <a:rPr lang="en-GB" smtClean="0"/>
              <a:t>a </a:t>
            </a:r>
            <a:r>
              <a:rPr lang="en-GB" b="1" smtClean="0"/>
              <a:t>generic mark scheme</a:t>
            </a:r>
            <a:r>
              <a:rPr lang="en-GB" smtClean="0"/>
              <a:t> that applies to all Unit 4 options</a:t>
            </a:r>
          </a:p>
          <a:p>
            <a:pPr eaLnBrk="1" hangingPunct="1"/>
            <a:r>
              <a:rPr lang="en-GB" smtClean="0"/>
              <a:t>a </a:t>
            </a:r>
            <a:r>
              <a:rPr lang="en-GB" b="1" smtClean="0"/>
              <a:t>question specific mark scheme</a:t>
            </a:r>
            <a:r>
              <a:rPr lang="en-GB" smtClean="0"/>
              <a:t> that only applies to your option</a:t>
            </a:r>
            <a:endParaRPr lang="en-US" smtClean="0"/>
          </a:p>
        </p:txBody>
      </p:sp>
      <p:sp>
        <p:nvSpPr>
          <p:cNvPr id="2253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pic>
        <p:nvPicPr>
          <p:cNvPr id="22533" name="Object 4"/>
          <p:cNvPicPr>
            <a:picLocks noChangeAspect="1" noChangeArrowheads="1"/>
          </p:cNvPicPr>
          <p:nvPr/>
        </p:nvPicPr>
        <p:blipFill>
          <a:blip r:embed="rId2"/>
          <a:srcRect/>
          <a:stretch>
            <a:fillRect/>
          </a:stretch>
        </p:blipFill>
        <p:spPr bwMode="auto">
          <a:xfrm>
            <a:off x="571500" y="4143375"/>
            <a:ext cx="7789863" cy="2071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GB" smtClean="0"/>
              <a:t>Product?</a:t>
            </a:r>
            <a:endParaRPr lang="en-US" smtClean="0"/>
          </a:p>
        </p:txBody>
      </p:sp>
      <p:sp>
        <p:nvSpPr>
          <p:cNvPr id="3" name="Content Placeholder 2"/>
          <p:cNvSpPr>
            <a:spLocks noGrp="1"/>
          </p:cNvSpPr>
          <p:nvPr>
            <p:ph sz="half" idx="1"/>
          </p:nvPr>
        </p:nvSpPr>
        <p:spPr>
          <a:xfrm>
            <a:off x="457200" y="1600200"/>
            <a:ext cx="7829550" cy="4525963"/>
          </a:xfrm>
        </p:spPr>
        <p:txBody>
          <a:bodyPr rtlCol="0">
            <a:normAutofit fontScale="92500" lnSpcReduction="10000"/>
          </a:bodyPr>
          <a:lstStyle/>
          <a:p>
            <a:pPr eaLnBrk="1" fontAlgn="auto" hangingPunct="1">
              <a:spcAft>
                <a:spcPts val="0"/>
              </a:spcAft>
              <a:buFont typeface="Arial" pitchFamily="34" charset="0"/>
              <a:buChar char="•"/>
              <a:defRPr/>
            </a:pPr>
            <a:r>
              <a:rPr lang="en-GB" dirty="0" smtClean="0"/>
              <a:t>A structured </a:t>
            </a:r>
            <a:r>
              <a:rPr lang="en-GB" dirty="0" smtClean="0">
                <a:solidFill>
                  <a:srgbClr val="FFFF00"/>
                </a:solidFill>
              </a:rPr>
              <a:t>report</a:t>
            </a:r>
            <a:r>
              <a:rPr lang="en-GB" dirty="0" smtClean="0"/>
              <a:t>, not an essay</a:t>
            </a:r>
            <a:endParaRPr lang="en-US" dirty="0" smtClean="0"/>
          </a:p>
          <a:p>
            <a:pPr eaLnBrk="1" fontAlgn="auto" hangingPunct="1">
              <a:spcAft>
                <a:spcPts val="0"/>
              </a:spcAft>
              <a:buFont typeface="Arial" pitchFamily="34" charset="0"/>
              <a:buChar char="•"/>
              <a:defRPr/>
            </a:pPr>
            <a:r>
              <a:rPr lang="en-GB" dirty="0" smtClean="0"/>
              <a:t>A</a:t>
            </a:r>
            <a:r>
              <a:rPr lang="en-GB" dirty="0" smtClean="0">
                <a:solidFill>
                  <a:srgbClr val="FFFF00"/>
                </a:solidFill>
              </a:rPr>
              <a:t> plan </a:t>
            </a:r>
            <a:endParaRPr lang="en-US" dirty="0" smtClean="0">
              <a:solidFill>
                <a:srgbClr val="FFFF00"/>
              </a:solidFill>
            </a:endParaRPr>
          </a:p>
          <a:p>
            <a:pPr eaLnBrk="1" fontAlgn="auto" hangingPunct="1">
              <a:spcAft>
                <a:spcPts val="0"/>
              </a:spcAft>
              <a:buFont typeface="Arial" pitchFamily="34" charset="0"/>
              <a:buChar char="•"/>
              <a:defRPr/>
            </a:pPr>
            <a:r>
              <a:rPr lang="en-GB" dirty="0" smtClean="0"/>
              <a:t>Use of </a:t>
            </a:r>
            <a:r>
              <a:rPr lang="en-GB" dirty="0" smtClean="0">
                <a:solidFill>
                  <a:srgbClr val="FFFF00"/>
                </a:solidFill>
              </a:rPr>
              <a:t>sub-headings </a:t>
            </a:r>
            <a:r>
              <a:rPr lang="en-GB" dirty="0" smtClean="0"/>
              <a:t>/ sectioning to organise</a:t>
            </a:r>
            <a:endParaRPr lang="en-US" dirty="0" smtClean="0"/>
          </a:p>
          <a:p>
            <a:pPr eaLnBrk="1" fontAlgn="auto" hangingPunct="1">
              <a:spcAft>
                <a:spcPts val="0"/>
              </a:spcAft>
              <a:buFont typeface="Arial" pitchFamily="34" charset="0"/>
              <a:buChar char="•"/>
              <a:defRPr/>
            </a:pPr>
            <a:r>
              <a:rPr lang="en-GB" dirty="0" smtClean="0"/>
              <a:t>Use of </a:t>
            </a:r>
            <a:r>
              <a:rPr lang="en-GB" dirty="0" smtClean="0">
                <a:solidFill>
                  <a:srgbClr val="FFFF00"/>
                </a:solidFill>
              </a:rPr>
              <a:t>models and theories </a:t>
            </a:r>
            <a:r>
              <a:rPr lang="en-GB" dirty="0" smtClean="0"/>
              <a:t>when relevant – possibly draw as </a:t>
            </a:r>
            <a:r>
              <a:rPr lang="en-GB" dirty="0" smtClean="0">
                <a:solidFill>
                  <a:srgbClr val="FFFF00"/>
                </a:solidFill>
              </a:rPr>
              <a:t>diagrams</a:t>
            </a:r>
            <a:endParaRPr lang="en-US" dirty="0" smtClean="0">
              <a:solidFill>
                <a:srgbClr val="FFFF00"/>
              </a:solidFill>
            </a:endParaRPr>
          </a:p>
          <a:p>
            <a:pPr eaLnBrk="1" fontAlgn="auto" hangingPunct="1">
              <a:spcAft>
                <a:spcPts val="0"/>
              </a:spcAft>
              <a:buFont typeface="Arial" pitchFamily="34" charset="0"/>
              <a:buChar char="•"/>
              <a:defRPr/>
            </a:pPr>
            <a:r>
              <a:rPr lang="en-GB" dirty="0" smtClean="0">
                <a:solidFill>
                  <a:srgbClr val="FFFF00"/>
                </a:solidFill>
              </a:rPr>
              <a:t>Diagrams</a:t>
            </a:r>
            <a:r>
              <a:rPr lang="en-GB" dirty="0" smtClean="0"/>
              <a:t> where appropriate </a:t>
            </a:r>
            <a:endParaRPr lang="en-US" dirty="0" smtClean="0"/>
          </a:p>
          <a:p>
            <a:pPr eaLnBrk="1" fontAlgn="auto" hangingPunct="1">
              <a:spcAft>
                <a:spcPts val="0"/>
              </a:spcAft>
              <a:buFont typeface="Arial" pitchFamily="34" charset="0"/>
              <a:buChar char="•"/>
              <a:defRPr/>
            </a:pPr>
            <a:r>
              <a:rPr lang="en-GB" dirty="0" smtClean="0"/>
              <a:t>Use of </a:t>
            </a:r>
            <a:r>
              <a:rPr lang="en-GB" b="1" dirty="0" smtClean="0"/>
              <a:t>case studies </a:t>
            </a:r>
            <a:r>
              <a:rPr lang="en-GB" dirty="0" smtClean="0"/>
              <a:t>and </a:t>
            </a:r>
            <a:r>
              <a:rPr lang="en-GB" dirty="0" smtClean="0">
                <a:solidFill>
                  <a:srgbClr val="FFFF00"/>
                </a:solidFill>
              </a:rPr>
              <a:t>supporting examples </a:t>
            </a:r>
            <a:endParaRPr lang="en-US" dirty="0" smtClean="0">
              <a:solidFill>
                <a:srgbClr val="FFFF00"/>
              </a:solidFill>
            </a:endParaRPr>
          </a:p>
          <a:p>
            <a:pPr eaLnBrk="1" fontAlgn="auto" hangingPunct="1">
              <a:spcAft>
                <a:spcPts val="0"/>
              </a:spcAft>
              <a:buFont typeface="Arial" pitchFamily="34" charset="0"/>
              <a:buChar char="•"/>
              <a:defRPr/>
            </a:pPr>
            <a:r>
              <a:rPr lang="en-GB" dirty="0" smtClean="0"/>
              <a:t>Factual </a:t>
            </a:r>
            <a:r>
              <a:rPr lang="en-GB" dirty="0" smtClean="0">
                <a:solidFill>
                  <a:srgbClr val="FFFF00"/>
                </a:solidFill>
              </a:rPr>
              <a:t>detail </a:t>
            </a:r>
            <a:endParaRPr lang="en-US" dirty="0" smtClean="0">
              <a:solidFill>
                <a:srgbClr val="FFFF00"/>
              </a:solidFill>
            </a:endParaRPr>
          </a:p>
          <a:p>
            <a:pPr eaLnBrk="1" fontAlgn="auto" hangingPunct="1">
              <a:spcAft>
                <a:spcPts val="0"/>
              </a:spcAft>
              <a:buFont typeface="Arial" pitchFamily="34" charset="0"/>
              <a:buChar char="•"/>
              <a:defRPr/>
            </a:pPr>
            <a:r>
              <a:rPr lang="en-GB" dirty="0" smtClean="0"/>
              <a:t>Correct </a:t>
            </a:r>
            <a:r>
              <a:rPr lang="en-GB" dirty="0" smtClean="0">
                <a:solidFill>
                  <a:srgbClr val="FFFF00"/>
                </a:solidFill>
              </a:rPr>
              <a:t>geographical terminology </a:t>
            </a:r>
            <a:endParaRPr lang="en-US" dirty="0" smtClean="0">
              <a:solidFill>
                <a:srgbClr val="FFFF00"/>
              </a:solidFill>
            </a:endParaRPr>
          </a:p>
          <a:p>
            <a:pPr eaLnBrk="1" fontAlgn="auto" hangingPunct="1">
              <a:spcAft>
                <a:spcPts val="0"/>
              </a:spcAft>
              <a:buFont typeface="Arial" pitchFamily="34" charset="0"/>
              <a:buChar char="•"/>
              <a:defRPr/>
            </a:pPr>
            <a:r>
              <a:rPr lang="en-GB" dirty="0" smtClean="0">
                <a:solidFill>
                  <a:srgbClr val="FFFF00"/>
                </a:solidFill>
              </a:rPr>
              <a:t>Sourcing</a:t>
            </a:r>
            <a:r>
              <a:rPr lang="en-GB" dirty="0" smtClean="0"/>
              <a:t> and </a:t>
            </a:r>
            <a:r>
              <a:rPr lang="en-GB" dirty="0" smtClean="0">
                <a:solidFill>
                  <a:srgbClr val="FFFF00"/>
                </a:solidFill>
              </a:rPr>
              <a:t>referencing</a:t>
            </a:r>
            <a:endParaRPr lang="en-US" dirty="0" smtClean="0">
              <a:solidFill>
                <a:srgbClr val="FFFF00"/>
              </a:solidFill>
            </a:endParaRPr>
          </a:p>
          <a:p>
            <a:pPr eaLnBrk="1" fontAlgn="auto" hangingPunct="1">
              <a:spcAft>
                <a:spcPts val="0"/>
              </a:spcAft>
              <a:buFont typeface="Arial" pitchFamily="34" charset="0"/>
              <a:buChar char="•"/>
              <a:defRPr/>
            </a:pPr>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half" idx="1"/>
          </p:nvPr>
        </p:nvGraphicFramePr>
        <p:xfrm>
          <a:off x="500034" y="714356"/>
          <a:ext cx="8072494" cy="5715040"/>
        </p:xfrm>
        <a:graphic>
          <a:graphicData uri="http://schemas.openxmlformats.org/drawingml/2006/table">
            <a:tbl>
              <a:tblPr>
                <a:tableStyleId>{3C2FFA5D-87B4-456A-9821-1D502468CF0F}</a:tableStyleId>
              </a:tblPr>
              <a:tblGrid>
                <a:gridCol w="3961186"/>
                <a:gridCol w="4111308"/>
              </a:tblGrid>
              <a:tr h="739471">
                <a:tc>
                  <a:txBody>
                    <a:bodyPr/>
                    <a:lstStyle/>
                    <a:p>
                      <a:pPr algn="ctr">
                        <a:spcAft>
                          <a:spcPts val="0"/>
                        </a:spcAft>
                      </a:pPr>
                      <a:endParaRPr lang="en-US" sz="2000" b="1" dirty="0"/>
                    </a:p>
                    <a:p>
                      <a:pPr algn="ctr">
                        <a:spcAft>
                          <a:spcPts val="0"/>
                        </a:spcAft>
                      </a:pPr>
                      <a:r>
                        <a:rPr lang="en-GB" sz="2000" b="1" dirty="0"/>
                        <a:t>Characteristics of weaker work</a:t>
                      </a:r>
                      <a:endParaRPr lang="en-US" sz="2000" b="1" dirty="0">
                        <a:latin typeface="Calibri"/>
                        <a:ea typeface="Calibri"/>
                        <a:cs typeface="Times New Roman"/>
                      </a:endParaRPr>
                    </a:p>
                  </a:txBody>
                  <a:tcPr marL="46087" marR="46087" marT="0" marB="0"/>
                </a:tc>
                <a:tc>
                  <a:txBody>
                    <a:bodyPr/>
                    <a:lstStyle/>
                    <a:p>
                      <a:pPr algn="ctr">
                        <a:spcAft>
                          <a:spcPts val="0"/>
                        </a:spcAft>
                      </a:pPr>
                      <a:endParaRPr lang="en-US" sz="2000" b="1" dirty="0"/>
                    </a:p>
                    <a:p>
                      <a:pPr algn="ctr">
                        <a:spcAft>
                          <a:spcPts val="0"/>
                        </a:spcAft>
                      </a:pPr>
                      <a:r>
                        <a:rPr lang="en-GB" sz="2000" b="1" dirty="0"/>
                        <a:t>Characteristics of stronger work</a:t>
                      </a:r>
                      <a:endParaRPr lang="en-US" sz="2000" b="1" dirty="0">
                        <a:latin typeface="Calibri"/>
                        <a:ea typeface="Calibri"/>
                        <a:cs typeface="Times New Roman"/>
                      </a:endParaRPr>
                    </a:p>
                  </a:txBody>
                  <a:tcPr marL="46087" marR="46087" marT="0" marB="0">
                    <a:solidFill>
                      <a:schemeClr val="accent6">
                        <a:lumMod val="40000"/>
                        <a:lumOff val="60000"/>
                      </a:schemeClr>
                    </a:solidFill>
                  </a:tcPr>
                </a:tc>
              </a:tr>
              <a:tr h="4975569">
                <a:tc>
                  <a:txBody>
                    <a:bodyPr/>
                    <a:lstStyle/>
                    <a:p>
                      <a:pPr marL="342900" lvl="0" indent="-342900">
                        <a:spcAft>
                          <a:spcPts val="0"/>
                        </a:spcAft>
                        <a:buFont typeface="Arial"/>
                        <a:buChar char="•"/>
                        <a:tabLst>
                          <a:tab pos="457200" algn="l"/>
                        </a:tabLst>
                      </a:pPr>
                      <a:r>
                        <a:rPr lang="en-GB" sz="2000"/>
                        <a:t>Unstructured essays</a:t>
                      </a:r>
                      <a:endParaRPr lang="en-US" sz="2000"/>
                    </a:p>
                    <a:p>
                      <a:pPr marL="342900" lvl="0" indent="-342900">
                        <a:spcAft>
                          <a:spcPts val="0"/>
                        </a:spcAft>
                        <a:buFont typeface="Arial"/>
                        <a:buChar char="•"/>
                        <a:tabLst>
                          <a:tab pos="457200" algn="l"/>
                        </a:tabLst>
                      </a:pPr>
                      <a:r>
                        <a:rPr lang="en-GB" sz="2000"/>
                        <a:t>Lack of focus on the question in the introduction </a:t>
                      </a:r>
                      <a:endParaRPr lang="en-US" sz="2000"/>
                    </a:p>
                    <a:p>
                      <a:pPr marL="342900" lvl="0" indent="-342900">
                        <a:spcAft>
                          <a:spcPts val="0"/>
                        </a:spcAft>
                        <a:buFont typeface="Arial"/>
                        <a:buChar char="•"/>
                        <a:tabLst>
                          <a:tab pos="457200" algn="l"/>
                        </a:tabLst>
                      </a:pPr>
                      <a:r>
                        <a:rPr lang="en-GB" sz="2000"/>
                        <a:t>Random case studies, poorly related to question focus</a:t>
                      </a:r>
                      <a:endParaRPr lang="en-US" sz="2000"/>
                    </a:p>
                    <a:p>
                      <a:pPr marL="342900" lvl="0" indent="-342900">
                        <a:spcAft>
                          <a:spcPts val="0"/>
                        </a:spcAft>
                        <a:buFont typeface="Arial"/>
                        <a:buChar char="•"/>
                        <a:tabLst>
                          <a:tab pos="457200" algn="l"/>
                        </a:tabLst>
                      </a:pPr>
                      <a:r>
                        <a:rPr lang="en-GB" sz="2000"/>
                        <a:t>Descriptive </a:t>
                      </a:r>
                      <a:endParaRPr lang="en-US" sz="2000"/>
                    </a:p>
                    <a:p>
                      <a:pPr marL="342900" lvl="0" indent="-342900">
                        <a:spcAft>
                          <a:spcPts val="0"/>
                        </a:spcAft>
                        <a:buFont typeface="Arial"/>
                        <a:buChar char="•"/>
                        <a:tabLst>
                          <a:tab pos="457200" algn="l"/>
                        </a:tabLst>
                      </a:pPr>
                      <a:r>
                        <a:rPr lang="en-GB" sz="2000"/>
                        <a:t>‘Another case study is…”</a:t>
                      </a:r>
                      <a:endParaRPr lang="en-US" sz="2000"/>
                    </a:p>
                    <a:p>
                      <a:pPr marL="342900" lvl="0" indent="-342900">
                        <a:spcAft>
                          <a:spcPts val="0"/>
                        </a:spcAft>
                        <a:buFont typeface="Arial"/>
                        <a:buChar char="•"/>
                        <a:tabLst>
                          <a:tab pos="457200" algn="l"/>
                        </a:tabLst>
                      </a:pPr>
                      <a:r>
                        <a:rPr lang="en-GB" sz="2000"/>
                        <a:t>A presentation of knowledge, some of it incorrect </a:t>
                      </a:r>
                      <a:endParaRPr lang="en-US" sz="2000"/>
                    </a:p>
                    <a:p>
                      <a:pPr marL="342900" lvl="0" indent="-342900">
                        <a:spcAft>
                          <a:spcPts val="0"/>
                        </a:spcAft>
                        <a:buFont typeface="Arial"/>
                        <a:buChar char="•"/>
                        <a:tabLst>
                          <a:tab pos="457200" algn="l"/>
                        </a:tabLst>
                      </a:pPr>
                      <a:r>
                        <a:rPr lang="en-GB" sz="2000"/>
                        <a:t>No referencing, sourcing or hint at research methods </a:t>
                      </a:r>
                      <a:endParaRPr lang="en-US" sz="2000">
                        <a:latin typeface="Calibri"/>
                        <a:ea typeface="Calibri"/>
                        <a:cs typeface="Times New Roman"/>
                      </a:endParaRPr>
                    </a:p>
                  </a:txBody>
                  <a:tcPr marL="46087" marR="46087" marT="0" marB="0"/>
                </a:tc>
                <a:tc>
                  <a:txBody>
                    <a:bodyPr/>
                    <a:lstStyle/>
                    <a:p>
                      <a:pPr marL="342900" lvl="0" indent="-342900">
                        <a:spcAft>
                          <a:spcPts val="0"/>
                        </a:spcAft>
                        <a:buFont typeface="Arial"/>
                        <a:buChar char="•"/>
                        <a:tabLst>
                          <a:tab pos="457200" algn="l"/>
                        </a:tabLst>
                      </a:pPr>
                      <a:r>
                        <a:rPr lang="en-GB" sz="2000" dirty="0"/>
                        <a:t>Well organised, sectioned reports </a:t>
                      </a:r>
                      <a:endParaRPr lang="en-US" sz="2000" dirty="0"/>
                    </a:p>
                    <a:p>
                      <a:pPr marL="342900" lvl="0" indent="-342900">
                        <a:spcAft>
                          <a:spcPts val="0"/>
                        </a:spcAft>
                        <a:buFont typeface="Arial"/>
                        <a:buChar char="•"/>
                        <a:tabLst>
                          <a:tab pos="457200" algn="l"/>
                        </a:tabLst>
                      </a:pPr>
                      <a:r>
                        <a:rPr lang="en-GB" sz="2000" dirty="0"/>
                        <a:t>Direct reference to question, definitions </a:t>
                      </a:r>
                      <a:endParaRPr lang="en-US" sz="2000" dirty="0"/>
                    </a:p>
                    <a:p>
                      <a:pPr marL="342900" lvl="0" indent="-342900">
                        <a:spcAft>
                          <a:spcPts val="0"/>
                        </a:spcAft>
                        <a:buFont typeface="Arial"/>
                        <a:buChar char="•"/>
                        <a:tabLst>
                          <a:tab pos="457200" algn="l"/>
                        </a:tabLst>
                      </a:pPr>
                      <a:r>
                        <a:rPr lang="en-GB" sz="2000" dirty="0"/>
                        <a:t>Justified case study choice </a:t>
                      </a:r>
                      <a:endParaRPr lang="en-US" sz="2000" dirty="0"/>
                    </a:p>
                    <a:p>
                      <a:pPr marL="342900" lvl="0" indent="-342900">
                        <a:spcAft>
                          <a:spcPts val="0"/>
                        </a:spcAft>
                        <a:buFont typeface="Arial"/>
                        <a:buChar char="•"/>
                        <a:tabLst>
                          <a:tab pos="457200" algn="l"/>
                        </a:tabLst>
                      </a:pPr>
                      <a:r>
                        <a:rPr lang="en-GB" sz="2000" dirty="0"/>
                        <a:t>Links to concepts, theories and models</a:t>
                      </a:r>
                      <a:endParaRPr lang="en-US" sz="2000" dirty="0"/>
                    </a:p>
                    <a:p>
                      <a:pPr marL="342900" lvl="0" indent="-342900">
                        <a:spcAft>
                          <a:spcPts val="0"/>
                        </a:spcAft>
                        <a:buFont typeface="Arial"/>
                        <a:buChar char="•"/>
                        <a:tabLst>
                          <a:tab pos="457200" algn="l"/>
                        </a:tabLst>
                      </a:pPr>
                      <a:r>
                        <a:rPr lang="en-GB" sz="2000" dirty="0"/>
                        <a:t>Explanatory, supported by factual detail </a:t>
                      </a:r>
                      <a:r>
                        <a:rPr lang="en-US" sz="2000" dirty="0"/>
                        <a:t>/ </a:t>
                      </a:r>
                      <a:r>
                        <a:rPr lang="en-GB" sz="2000" dirty="0"/>
                        <a:t>examples </a:t>
                      </a:r>
                      <a:endParaRPr lang="en-US" sz="2000" dirty="0"/>
                    </a:p>
                    <a:p>
                      <a:pPr marL="342900" lvl="0" indent="-342900">
                        <a:spcAft>
                          <a:spcPts val="0"/>
                        </a:spcAft>
                        <a:buFont typeface="Arial"/>
                        <a:buChar char="•"/>
                        <a:tabLst>
                          <a:tab pos="457200" algn="l"/>
                        </a:tabLst>
                      </a:pPr>
                      <a:r>
                        <a:rPr lang="en-GB" sz="2000" dirty="0"/>
                        <a:t>Links between case studies and examples drawing out overall themes</a:t>
                      </a:r>
                      <a:endParaRPr lang="en-US" sz="2000" dirty="0"/>
                    </a:p>
                    <a:p>
                      <a:pPr marL="342900" lvl="0" indent="-342900">
                        <a:spcAft>
                          <a:spcPts val="0"/>
                        </a:spcAft>
                        <a:buFont typeface="Arial"/>
                        <a:buChar char="•"/>
                        <a:tabLst>
                          <a:tab pos="457200" algn="l"/>
                        </a:tabLst>
                      </a:pPr>
                      <a:r>
                        <a:rPr lang="en-GB" sz="2000" dirty="0"/>
                        <a:t>A genuine discussion</a:t>
                      </a:r>
                      <a:endParaRPr lang="en-US" sz="2000" dirty="0"/>
                    </a:p>
                    <a:p>
                      <a:pPr marL="342900" lvl="0" indent="-342900">
                        <a:spcAft>
                          <a:spcPts val="0"/>
                        </a:spcAft>
                        <a:buFont typeface="Arial"/>
                        <a:buChar char="•"/>
                        <a:tabLst>
                          <a:tab pos="457200" algn="l"/>
                        </a:tabLst>
                      </a:pPr>
                      <a:r>
                        <a:rPr lang="en-GB" sz="2000" dirty="0"/>
                        <a:t>A genuine attempt to source, reference and mention research methods</a:t>
                      </a:r>
                      <a:endParaRPr lang="en-US" sz="2000" dirty="0">
                        <a:latin typeface="Calibri"/>
                        <a:ea typeface="Calibri"/>
                        <a:cs typeface="Times New Roman"/>
                      </a:endParaRPr>
                    </a:p>
                  </a:txBody>
                  <a:tcPr marL="46087" marR="46087" marT="0" marB="0">
                    <a:solidFill>
                      <a:schemeClr val="accent6">
                        <a:lumMod val="40000"/>
                        <a:lumOff val="60000"/>
                      </a:schemeClr>
                    </a:solid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b="1" smtClean="0"/>
              <a:t>Introduction</a:t>
            </a:r>
            <a:endParaRPr lang="en-US" smtClean="0"/>
          </a:p>
        </p:txBody>
      </p:sp>
      <p:graphicFrame>
        <p:nvGraphicFramePr>
          <p:cNvPr id="5" name="Content Placeholder 4"/>
          <p:cNvGraphicFramePr>
            <a:graphicFrameLocks noGrp="1"/>
          </p:cNvGraphicFramePr>
          <p:nvPr>
            <p:ph sz="half" idx="1"/>
          </p:nvPr>
        </p:nvGraphicFramePr>
        <p:xfrm>
          <a:off x="428625" y="1143000"/>
          <a:ext cx="8286808" cy="822960"/>
        </p:xfrm>
        <a:graphic>
          <a:graphicData uri="http://schemas.openxmlformats.org/drawingml/2006/table">
            <a:tbl>
              <a:tblPr>
                <a:tableStyleId>{22838BEF-8BB2-4498-84A7-C5851F593DF1}</a:tableStyleId>
              </a:tblPr>
              <a:tblGrid>
                <a:gridCol w="962926"/>
                <a:gridCol w="7323882"/>
              </a:tblGrid>
              <a:tr h="411207">
                <a:tc>
                  <a:txBody>
                    <a:bodyPr/>
                    <a:lstStyle/>
                    <a:p>
                      <a:pPr>
                        <a:spcAft>
                          <a:spcPts val="0"/>
                        </a:spcAft>
                      </a:pPr>
                      <a:r>
                        <a:rPr lang="en-US" sz="1800"/>
                        <a:t>9-10</a:t>
                      </a:r>
                      <a:endParaRPr lang="en-US" sz="1800">
                        <a:latin typeface="Calibri"/>
                        <a:ea typeface="Calibri"/>
                        <a:cs typeface="Times New Roman"/>
                      </a:endParaRPr>
                    </a:p>
                  </a:txBody>
                  <a:tcPr marL="61681" marR="61681" marT="0" marB="0"/>
                </a:tc>
                <a:tc>
                  <a:txBody>
                    <a:bodyPr/>
                    <a:lstStyle/>
                    <a:p>
                      <a:pPr marL="342900" lvl="0" indent="-342900">
                        <a:spcAft>
                          <a:spcPts val="0"/>
                        </a:spcAft>
                        <a:buFont typeface="Symbol"/>
                        <a:buChar char=""/>
                        <a:tabLst>
                          <a:tab pos="457200" algn="l"/>
                        </a:tabLst>
                      </a:pPr>
                      <a:r>
                        <a:rPr lang="en-US" sz="1800" dirty="0"/>
                        <a:t>Clear reference to title- develops a focus</a:t>
                      </a:r>
                    </a:p>
                    <a:p>
                      <a:pPr marL="342900" lvl="0" indent="-342900">
                        <a:spcAft>
                          <a:spcPts val="0"/>
                        </a:spcAft>
                        <a:buFont typeface="Symbol"/>
                        <a:buChar char=""/>
                        <a:tabLst>
                          <a:tab pos="457200" algn="l"/>
                        </a:tabLst>
                      </a:pPr>
                      <a:r>
                        <a:rPr lang="en-US" sz="1800" dirty="0"/>
                        <a:t>Indication of framework, either  by concepts and/or case studies  </a:t>
                      </a:r>
                    </a:p>
                    <a:p>
                      <a:pPr marL="342900" lvl="0" indent="-342900">
                        <a:spcAft>
                          <a:spcPts val="0"/>
                        </a:spcAft>
                        <a:buFont typeface="Symbol"/>
                        <a:buChar char=""/>
                        <a:tabLst>
                          <a:tab pos="457200" algn="l"/>
                        </a:tabLst>
                      </a:pPr>
                      <a:r>
                        <a:rPr lang="en-US" sz="1800" dirty="0"/>
                        <a:t>Accurate definitions of key terms</a:t>
                      </a:r>
                      <a:endParaRPr lang="en-US" sz="1800" dirty="0">
                        <a:latin typeface="Calibri"/>
                        <a:ea typeface="Calibri"/>
                        <a:cs typeface="Times New Roman"/>
                      </a:endParaRPr>
                    </a:p>
                  </a:txBody>
                  <a:tcPr marL="61681" marR="61681" marT="0" marB="0"/>
                </a:tc>
              </a:tr>
            </a:tbl>
          </a:graphicData>
        </a:graphic>
      </p:graphicFrame>
      <p:sp>
        <p:nvSpPr>
          <p:cNvPr id="4" name="Content Placeholder 3"/>
          <p:cNvSpPr>
            <a:spLocks noGrp="1"/>
          </p:cNvSpPr>
          <p:nvPr>
            <p:ph sz="half" idx="2"/>
          </p:nvPr>
        </p:nvSpPr>
        <p:spPr>
          <a:xfrm>
            <a:off x="357188" y="2286000"/>
            <a:ext cx="3538537" cy="4097338"/>
          </a:xfrm>
        </p:spPr>
        <p:txBody>
          <a:bodyPr rtlCol="0">
            <a:normAutofit fontScale="77500" lnSpcReduction="20000"/>
          </a:bodyPr>
          <a:lstStyle/>
          <a:p>
            <a:pPr eaLnBrk="1" fontAlgn="auto" hangingPunct="1">
              <a:spcAft>
                <a:spcPts val="0"/>
              </a:spcAft>
              <a:buFont typeface="Arial" pitchFamily="34" charset="0"/>
              <a:buChar char="•"/>
              <a:defRPr/>
            </a:pPr>
            <a:r>
              <a:rPr lang="en-GB" dirty="0" smtClean="0"/>
              <a:t>In this example the candidate:</a:t>
            </a:r>
            <a:endParaRPr lang="en-US" dirty="0" smtClean="0"/>
          </a:p>
          <a:p>
            <a:pPr eaLnBrk="1" fontAlgn="auto" hangingPunct="1">
              <a:spcAft>
                <a:spcPts val="0"/>
              </a:spcAft>
              <a:buFont typeface="Arial" pitchFamily="34" charset="0"/>
              <a:buChar char="•"/>
              <a:defRPr/>
            </a:pPr>
            <a:r>
              <a:rPr lang="en-GB" dirty="0" smtClean="0"/>
              <a:t>Defines tectonic activity</a:t>
            </a:r>
            <a:endParaRPr lang="en-US" dirty="0" smtClean="0"/>
          </a:p>
          <a:p>
            <a:pPr eaLnBrk="1" fontAlgn="auto" hangingPunct="1">
              <a:spcAft>
                <a:spcPts val="0"/>
              </a:spcAft>
              <a:buFont typeface="Arial" pitchFamily="34" charset="0"/>
              <a:buChar char="•"/>
              <a:defRPr/>
            </a:pPr>
            <a:r>
              <a:rPr lang="en-GB" dirty="0" smtClean="0"/>
              <a:t>Recognises that that ‘challenges’ the question asked about vary by location</a:t>
            </a:r>
            <a:endParaRPr lang="en-US" dirty="0" smtClean="0"/>
          </a:p>
          <a:p>
            <a:pPr eaLnBrk="1" fontAlgn="auto" hangingPunct="1">
              <a:spcAft>
                <a:spcPts val="0"/>
              </a:spcAft>
              <a:buFont typeface="Arial" pitchFamily="34" charset="0"/>
              <a:buChar char="•"/>
              <a:defRPr/>
            </a:pPr>
            <a:r>
              <a:rPr lang="en-GB" dirty="0" smtClean="0"/>
              <a:t>Defines a ‘disaster’</a:t>
            </a:r>
            <a:endParaRPr lang="en-US" dirty="0" smtClean="0"/>
          </a:p>
          <a:p>
            <a:pPr eaLnBrk="1" fontAlgn="auto" hangingPunct="1">
              <a:spcAft>
                <a:spcPts val="0"/>
              </a:spcAft>
              <a:buFont typeface="Arial" pitchFamily="34" charset="0"/>
              <a:buChar char="•"/>
              <a:defRPr/>
            </a:pPr>
            <a:r>
              <a:rPr lang="en-GB" dirty="0" smtClean="0"/>
              <a:t>Introduces the concept that a disaster is different in the developed and developing world.</a:t>
            </a:r>
            <a:endParaRPr lang="en-US" dirty="0" smtClean="0"/>
          </a:p>
          <a:p>
            <a:pPr eaLnBrk="1" fontAlgn="auto" hangingPunct="1">
              <a:spcAft>
                <a:spcPts val="0"/>
              </a:spcAft>
              <a:buFont typeface="Arial" pitchFamily="34" charset="0"/>
              <a:buChar char="•"/>
              <a:defRPr/>
            </a:pPr>
            <a:endParaRPr lang="en-US" dirty="0" smtClean="0"/>
          </a:p>
        </p:txBody>
      </p:sp>
      <p:pic>
        <p:nvPicPr>
          <p:cNvPr id="25612" name="Picture 1"/>
          <p:cNvPicPr>
            <a:picLocks noChangeAspect="1" noChangeArrowheads="1"/>
          </p:cNvPicPr>
          <p:nvPr/>
        </p:nvPicPr>
        <p:blipFill>
          <a:blip r:embed="rId2"/>
          <a:srcRect/>
          <a:stretch>
            <a:fillRect/>
          </a:stretch>
        </p:blipFill>
        <p:spPr bwMode="auto">
          <a:xfrm>
            <a:off x="4357688" y="2143125"/>
            <a:ext cx="4267200" cy="45720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642938"/>
            <a:ext cx="8043863" cy="3143250"/>
          </a:xfrm>
        </p:spPr>
        <p:txBody>
          <a:bodyPr rtlCol="0">
            <a:normAutofit lnSpcReduction="10000"/>
          </a:bodyPr>
          <a:lstStyle/>
          <a:p>
            <a:pPr eaLnBrk="1" fontAlgn="auto" hangingPunct="1">
              <a:spcAft>
                <a:spcPts val="0"/>
              </a:spcAft>
              <a:buFont typeface="Arial" pitchFamily="34" charset="0"/>
              <a:buChar char="•"/>
              <a:defRPr/>
            </a:pPr>
            <a:r>
              <a:rPr lang="en-GB" dirty="0" smtClean="0"/>
              <a:t>This next candidate develops a framework by stating, briefly, where the report is headed:</a:t>
            </a:r>
            <a:endParaRPr lang="en-US" dirty="0" smtClean="0"/>
          </a:p>
          <a:p>
            <a:pPr eaLnBrk="1" fontAlgn="auto" hangingPunct="1">
              <a:spcAft>
                <a:spcPts val="0"/>
              </a:spcAft>
              <a:buFont typeface="Arial" pitchFamily="34" charset="0"/>
              <a:buChar char="•"/>
              <a:defRPr/>
            </a:pPr>
            <a:r>
              <a:rPr lang="en-GB" dirty="0" smtClean="0"/>
              <a:t>We might expect to find </a:t>
            </a:r>
            <a:r>
              <a:rPr lang="en-GB" b="1" dirty="0" smtClean="0"/>
              <a:t>sections,</a:t>
            </a:r>
            <a:r>
              <a:rPr lang="en-GB" dirty="0" smtClean="0"/>
              <a:t> later on in the report, that relate to:</a:t>
            </a:r>
            <a:endParaRPr lang="en-US" dirty="0" smtClean="0"/>
          </a:p>
          <a:p>
            <a:pPr eaLnBrk="1" fontAlgn="auto" hangingPunct="1">
              <a:spcAft>
                <a:spcPts val="0"/>
              </a:spcAft>
              <a:buFont typeface="Arial" pitchFamily="34" charset="0"/>
              <a:buChar char="•"/>
              <a:defRPr/>
            </a:pPr>
            <a:r>
              <a:rPr lang="en-GB" i="1" dirty="0" smtClean="0">
                <a:solidFill>
                  <a:srgbClr val="FFFF00"/>
                </a:solidFill>
              </a:rPr>
              <a:t>Level of economic development</a:t>
            </a:r>
            <a:endParaRPr lang="en-US" i="1" dirty="0" smtClean="0">
              <a:solidFill>
                <a:srgbClr val="FFFF00"/>
              </a:solidFill>
            </a:endParaRPr>
          </a:p>
          <a:p>
            <a:pPr eaLnBrk="1" fontAlgn="auto" hangingPunct="1">
              <a:spcAft>
                <a:spcPts val="0"/>
              </a:spcAft>
              <a:buFont typeface="Arial" pitchFamily="34" charset="0"/>
              <a:buChar char="•"/>
              <a:defRPr/>
            </a:pPr>
            <a:r>
              <a:rPr lang="en-GB" i="1" dirty="0" smtClean="0">
                <a:solidFill>
                  <a:srgbClr val="FFFF00"/>
                </a:solidFill>
              </a:rPr>
              <a:t>Political stability</a:t>
            </a:r>
            <a:endParaRPr lang="en-US" i="1" dirty="0" smtClean="0">
              <a:solidFill>
                <a:srgbClr val="FFFF00"/>
              </a:solidFill>
            </a:endParaRPr>
          </a:p>
          <a:p>
            <a:pPr eaLnBrk="1" fontAlgn="auto" hangingPunct="1">
              <a:spcAft>
                <a:spcPts val="0"/>
              </a:spcAft>
              <a:buFont typeface="Arial" pitchFamily="34" charset="0"/>
              <a:buChar char="•"/>
              <a:defRPr/>
            </a:pPr>
            <a:r>
              <a:rPr lang="en-GB" i="1" dirty="0" smtClean="0">
                <a:solidFill>
                  <a:srgbClr val="FFFF00"/>
                </a:solidFill>
              </a:rPr>
              <a:t>Magnitude</a:t>
            </a:r>
            <a:endParaRPr lang="en-US" i="1" dirty="0" smtClean="0">
              <a:solidFill>
                <a:srgbClr val="FFFF00"/>
              </a:solidFill>
            </a:endParaRPr>
          </a:p>
          <a:p>
            <a:pPr eaLnBrk="1" fontAlgn="auto" hangingPunct="1">
              <a:spcAft>
                <a:spcPts val="0"/>
              </a:spcAft>
              <a:buFont typeface="Arial" pitchFamily="34" charset="0"/>
              <a:buChar char="•"/>
              <a:defRPr/>
            </a:pPr>
            <a:endParaRPr lang="en-US" dirty="0" smtClean="0"/>
          </a:p>
        </p:txBody>
      </p:sp>
      <p:pic>
        <p:nvPicPr>
          <p:cNvPr id="26627" name="Picture 2"/>
          <p:cNvPicPr>
            <a:picLocks noChangeAspect="1" noChangeArrowheads="1"/>
          </p:cNvPicPr>
          <p:nvPr/>
        </p:nvPicPr>
        <p:blipFill>
          <a:blip r:embed="rId2"/>
          <a:srcRect/>
          <a:stretch>
            <a:fillRect/>
          </a:stretch>
        </p:blipFill>
        <p:spPr bwMode="auto">
          <a:xfrm>
            <a:off x="1643063" y="4000500"/>
            <a:ext cx="5934075" cy="2009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b="1" smtClean="0"/>
              <a:t>Researching &amp; Methodology </a:t>
            </a:r>
            <a:endParaRPr lang="en-US" smtClean="0"/>
          </a:p>
        </p:txBody>
      </p:sp>
      <p:graphicFrame>
        <p:nvGraphicFramePr>
          <p:cNvPr id="5" name="Content Placeholder 4"/>
          <p:cNvGraphicFramePr>
            <a:graphicFrameLocks noGrp="1"/>
          </p:cNvGraphicFramePr>
          <p:nvPr>
            <p:ph sz="half" idx="1"/>
          </p:nvPr>
        </p:nvGraphicFramePr>
        <p:xfrm>
          <a:off x="357188" y="1000125"/>
          <a:ext cx="8429684" cy="975360"/>
        </p:xfrm>
        <a:graphic>
          <a:graphicData uri="http://schemas.openxmlformats.org/drawingml/2006/table">
            <a:tbl>
              <a:tblPr>
                <a:tableStyleId>{22838BEF-8BB2-4498-84A7-C5851F593DF1}</a:tableStyleId>
              </a:tblPr>
              <a:tblGrid>
                <a:gridCol w="942438"/>
                <a:gridCol w="7487246"/>
              </a:tblGrid>
              <a:tr h="527095">
                <a:tc>
                  <a:txBody>
                    <a:bodyPr/>
                    <a:lstStyle/>
                    <a:p>
                      <a:pPr>
                        <a:spcAft>
                          <a:spcPts val="0"/>
                        </a:spcAft>
                      </a:pPr>
                      <a:r>
                        <a:rPr lang="en-US" sz="1600"/>
                        <a:t>12-15</a:t>
                      </a:r>
                      <a:endParaRPr lang="en-US" sz="1600">
                        <a:latin typeface="Calibri"/>
                        <a:ea typeface="Calibri"/>
                        <a:cs typeface="Times New Roman"/>
                      </a:endParaRPr>
                    </a:p>
                  </a:txBody>
                  <a:tcPr marL="59298" marR="59298" marT="0" marB="0"/>
                </a:tc>
                <a:tc>
                  <a:txBody>
                    <a:bodyPr/>
                    <a:lstStyle/>
                    <a:p>
                      <a:pPr marL="342900" lvl="0" indent="-342900">
                        <a:spcAft>
                          <a:spcPts val="0"/>
                        </a:spcAft>
                        <a:buFont typeface="Symbol"/>
                        <a:buChar char=""/>
                        <a:tabLst>
                          <a:tab pos="457200" algn="l"/>
                        </a:tabLst>
                      </a:pPr>
                      <a:r>
                        <a:rPr lang="en-US" sz="1600" dirty="0"/>
                        <a:t>Wide range of relevant case studies used (by scale and or location).</a:t>
                      </a:r>
                    </a:p>
                    <a:p>
                      <a:pPr marL="342900" lvl="0" indent="-342900">
                        <a:spcAft>
                          <a:spcPts val="0"/>
                        </a:spcAft>
                        <a:buFont typeface="Symbol"/>
                        <a:buChar char=""/>
                        <a:tabLst>
                          <a:tab pos="457200" algn="l"/>
                        </a:tabLst>
                      </a:pPr>
                      <a:r>
                        <a:rPr lang="en-US" sz="1600" dirty="0"/>
                        <a:t>Relevant concepts, and/or theories used</a:t>
                      </a:r>
                    </a:p>
                    <a:p>
                      <a:pPr marL="342900" lvl="0" indent="-342900">
                        <a:spcAft>
                          <a:spcPts val="0"/>
                        </a:spcAft>
                        <a:buFont typeface="Symbol"/>
                        <a:buChar char=""/>
                        <a:tabLst>
                          <a:tab pos="457200" algn="l"/>
                        </a:tabLst>
                      </a:pPr>
                      <a:r>
                        <a:rPr lang="en-US" sz="1600" dirty="0"/>
                        <a:t>Factual, topical evidence </a:t>
                      </a:r>
                    </a:p>
                    <a:p>
                      <a:pPr marL="342900" lvl="0" indent="-342900">
                        <a:spcAft>
                          <a:spcPts val="0"/>
                        </a:spcAft>
                        <a:buFont typeface="Symbol"/>
                        <a:buChar char=""/>
                        <a:tabLst>
                          <a:tab pos="457200" algn="l"/>
                        </a:tabLst>
                      </a:pPr>
                      <a:r>
                        <a:rPr lang="en-US" sz="1600" dirty="0"/>
                        <a:t>Indication of methodology i.e. how evidence was sampled/selected</a:t>
                      </a:r>
                      <a:endParaRPr lang="en-US" sz="1600" dirty="0">
                        <a:latin typeface="Calibri"/>
                        <a:ea typeface="Calibri"/>
                        <a:cs typeface="Times New Roman"/>
                      </a:endParaRPr>
                    </a:p>
                  </a:txBody>
                  <a:tcPr marL="59298" marR="59298" marT="0" marB="0"/>
                </a:tc>
              </a:tr>
            </a:tbl>
          </a:graphicData>
        </a:graphic>
      </p:graphicFrame>
      <p:sp>
        <p:nvSpPr>
          <p:cNvPr id="27659" name="Content Placeholder 3"/>
          <p:cNvSpPr>
            <a:spLocks noGrp="1"/>
          </p:cNvSpPr>
          <p:nvPr>
            <p:ph sz="half" idx="2"/>
          </p:nvPr>
        </p:nvSpPr>
        <p:spPr>
          <a:xfrm>
            <a:off x="285750" y="2571750"/>
            <a:ext cx="8501063" cy="4025900"/>
          </a:xfrm>
        </p:spPr>
        <p:txBody>
          <a:bodyPr/>
          <a:lstStyle/>
          <a:p>
            <a:pPr eaLnBrk="1" hangingPunct="1"/>
            <a:r>
              <a:rPr lang="en-GB" dirty="0" smtClean="0"/>
              <a:t>Indicate </a:t>
            </a:r>
            <a:r>
              <a:rPr lang="en-GB" dirty="0" smtClean="0"/>
              <a:t>how and why you used various sources</a:t>
            </a:r>
            <a:endParaRPr lang="en-US" dirty="0" smtClean="0"/>
          </a:p>
          <a:p>
            <a:pPr eaLnBrk="1" hangingPunct="1"/>
            <a:r>
              <a:rPr lang="en-GB" dirty="0" smtClean="0"/>
              <a:t>Methodology </a:t>
            </a:r>
            <a:r>
              <a:rPr lang="en-GB" dirty="0" smtClean="0"/>
              <a:t>table?</a:t>
            </a:r>
            <a:endParaRPr lang="en-US" dirty="0" smtClean="0"/>
          </a:p>
          <a:p>
            <a:pPr eaLnBrk="1" hangingPunct="1"/>
            <a:r>
              <a:rPr lang="en-GB" dirty="0" smtClean="0"/>
              <a:t>Possibly, but they are time </a:t>
            </a:r>
            <a:r>
              <a:rPr lang="en-GB" dirty="0" smtClean="0"/>
              <a:t>consuming </a:t>
            </a:r>
            <a:endParaRPr lang="en-US" dirty="0" smtClean="0"/>
          </a:p>
          <a:p>
            <a:pPr eaLnBrk="1" hangingPunct="1"/>
            <a:r>
              <a:rPr lang="en-GB" dirty="0" smtClean="0"/>
              <a:t>Will tend to ‘float’ away from your report</a:t>
            </a:r>
            <a:endParaRPr lang="en-US" dirty="0" smtClean="0"/>
          </a:p>
          <a:p>
            <a:pPr eaLnBrk="1" hangingPunct="1"/>
            <a:r>
              <a:rPr lang="en-GB" dirty="0" smtClean="0"/>
              <a:t>can indicate your methods </a:t>
            </a:r>
            <a:r>
              <a:rPr lang="en-GB" dirty="0" smtClean="0"/>
              <a:t>by:</a:t>
            </a:r>
            <a:endParaRPr lang="en-US" dirty="0" smtClean="0"/>
          </a:p>
          <a:p>
            <a:pPr eaLnBrk="1" hangingPunct="1"/>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nvPr>
        </p:nvGraphicFramePr>
        <p:xfrm>
          <a:off x="428625" y="428625"/>
          <a:ext cx="8258204" cy="5712144"/>
        </p:xfrm>
        <a:graphic>
          <a:graphicData uri="http://schemas.openxmlformats.org/drawingml/2006/table">
            <a:tbl>
              <a:tblPr>
                <a:tableStyleId>{22838BEF-8BB2-4498-84A7-C5851F593DF1}</a:tableStyleId>
              </a:tblPr>
              <a:tblGrid>
                <a:gridCol w="1775309"/>
                <a:gridCol w="6482895"/>
              </a:tblGrid>
              <a:tr h="631984">
                <a:tc>
                  <a:txBody>
                    <a:bodyPr/>
                    <a:lstStyle/>
                    <a:p>
                      <a:pPr>
                        <a:spcAft>
                          <a:spcPts val="0"/>
                        </a:spcAft>
                      </a:pPr>
                      <a:r>
                        <a:rPr lang="en-GB" sz="1800" b="1" i="0" dirty="0"/>
                        <a:t>Selection </a:t>
                      </a:r>
                      <a:endParaRPr lang="en-US" sz="1800" b="1" i="0" dirty="0">
                        <a:latin typeface="Calibri"/>
                        <a:ea typeface="Calibri"/>
                        <a:cs typeface="Times New Roman"/>
                      </a:endParaRPr>
                    </a:p>
                  </a:txBody>
                  <a:tcPr marL="44800" marR="44800" marT="0" marB="0"/>
                </a:tc>
                <a:tc>
                  <a:txBody>
                    <a:bodyPr/>
                    <a:lstStyle/>
                    <a:p>
                      <a:pPr>
                        <a:spcAft>
                          <a:spcPts val="0"/>
                        </a:spcAft>
                      </a:pPr>
                      <a:r>
                        <a:rPr lang="en-GB" sz="1800"/>
                        <a:t>Brief explanations of why particular material was used e.g. one website over another </a:t>
                      </a:r>
                      <a:endParaRPr lang="en-US" sz="1800">
                        <a:latin typeface="Calibri"/>
                        <a:ea typeface="Calibri"/>
                        <a:cs typeface="Times New Roman"/>
                      </a:endParaRPr>
                    </a:p>
                  </a:txBody>
                  <a:tcPr marL="44800" marR="44800" marT="0" marB="0"/>
                </a:tc>
              </a:tr>
              <a:tr h="631984">
                <a:tc>
                  <a:txBody>
                    <a:bodyPr/>
                    <a:lstStyle/>
                    <a:p>
                      <a:pPr>
                        <a:spcAft>
                          <a:spcPts val="0"/>
                        </a:spcAft>
                      </a:pPr>
                      <a:r>
                        <a:rPr lang="en-GB" sz="1800" b="1" i="0"/>
                        <a:t>Range of research </a:t>
                      </a:r>
                      <a:endParaRPr lang="en-US" sz="1800" b="1" i="0">
                        <a:latin typeface="Calibri"/>
                        <a:ea typeface="Calibri"/>
                        <a:cs typeface="Times New Roman"/>
                      </a:endParaRPr>
                    </a:p>
                  </a:txBody>
                  <a:tcPr marL="44800" marR="44800" marT="0" marB="0"/>
                </a:tc>
                <a:tc>
                  <a:txBody>
                    <a:bodyPr/>
                    <a:lstStyle/>
                    <a:p>
                      <a:pPr>
                        <a:spcAft>
                          <a:spcPts val="0"/>
                        </a:spcAft>
                      </a:pPr>
                      <a:r>
                        <a:rPr lang="en-GB" sz="1800"/>
                        <a:t>Commenting on the range of research sources uses i.e. to provide balance and avoid bias </a:t>
                      </a:r>
                      <a:endParaRPr lang="en-US" sz="1800">
                        <a:latin typeface="Calibri"/>
                        <a:ea typeface="Calibri"/>
                        <a:cs typeface="Times New Roman"/>
                      </a:endParaRPr>
                    </a:p>
                  </a:txBody>
                  <a:tcPr marL="44800" marR="44800" marT="0" marB="0"/>
                </a:tc>
              </a:tr>
              <a:tr h="631984">
                <a:tc>
                  <a:txBody>
                    <a:bodyPr/>
                    <a:lstStyle/>
                    <a:p>
                      <a:pPr>
                        <a:spcAft>
                          <a:spcPts val="0"/>
                        </a:spcAft>
                      </a:pPr>
                      <a:r>
                        <a:rPr lang="en-GB" sz="1800" b="1" i="0"/>
                        <a:t>‘Age’ of resources </a:t>
                      </a:r>
                      <a:endParaRPr lang="en-US" sz="1800" b="1" i="0">
                        <a:latin typeface="Calibri"/>
                        <a:ea typeface="Calibri"/>
                        <a:cs typeface="Times New Roman"/>
                      </a:endParaRPr>
                    </a:p>
                  </a:txBody>
                  <a:tcPr marL="44800" marR="44800" marT="0" marB="0"/>
                </a:tc>
                <a:tc>
                  <a:txBody>
                    <a:bodyPr/>
                    <a:lstStyle/>
                    <a:p>
                      <a:pPr>
                        <a:spcAft>
                          <a:spcPts val="0"/>
                        </a:spcAft>
                      </a:pPr>
                      <a:r>
                        <a:rPr lang="en-GB" sz="1800"/>
                        <a:t>Commenting on how up to date some materials are, compared to others </a:t>
                      </a:r>
                      <a:endParaRPr lang="en-US" sz="1800">
                        <a:latin typeface="Calibri"/>
                        <a:ea typeface="Calibri"/>
                        <a:cs typeface="Times New Roman"/>
                      </a:endParaRPr>
                    </a:p>
                  </a:txBody>
                  <a:tcPr marL="44800" marR="44800" marT="0" marB="0"/>
                </a:tc>
              </a:tr>
              <a:tr h="631984">
                <a:tc>
                  <a:txBody>
                    <a:bodyPr/>
                    <a:lstStyle/>
                    <a:p>
                      <a:pPr>
                        <a:spcAft>
                          <a:spcPts val="0"/>
                        </a:spcAft>
                      </a:pPr>
                      <a:r>
                        <a:rPr lang="en-GB" sz="1800" b="1" i="0"/>
                        <a:t>Bias </a:t>
                      </a:r>
                      <a:endParaRPr lang="en-US" sz="1800" b="1" i="0">
                        <a:latin typeface="Calibri"/>
                        <a:ea typeface="Calibri"/>
                        <a:cs typeface="Times New Roman"/>
                      </a:endParaRPr>
                    </a:p>
                  </a:txBody>
                  <a:tcPr marL="44800" marR="44800" marT="0" marB="0"/>
                </a:tc>
                <a:tc>
                  <a:txBody>
                    <a:bodyPr/>
                    <a:lstStyle/>
                    <a:p>
                      <a:pPr>
                        <a:spcAft>
                          <a:spcPts val="0"/>
                        </a:spcAft>
                      </a:pPr>
                      <a:r>
                        <a:rPr lang="en-GB" sz="1800"/>
                        <a:t>Commenting on the bias that might be present in some sources e.g. the Economist compared to New Internationalist </a:t>
                      </a:r>
                      <a:endParaRPr lang="en-US" sz="1800">
                        <a:latin typeface="Calibri"/>
                        <a:ea typeface="Calibri"/>
                        <a:cs typeface="Times New Roman"/>
                      </a:endParaRPr>
                    </a:p>
                  </a:txBody>
                  <a:tcPr marL="44800" marR="44800" marT="0" marB="0"/>
                </a:tc>
              </a:tr>
              <a:tr h="631984">
                <a:tc>
                  <a:txBody>
                    <a:bodyPr/>
                    <a:lstStyle/>
                    <a:p>
                      <a:pPr>
                        <a:spcAft>
                          <a:spcPts val="0"/>
                        </a:spcAft>
                      </a:pPr>
                      <a:r>
                        <a:rPr lang="en-GB" sz="1800" b="1" i="0"/>
                        <a:t>Reliability </a:t>
                      </a:r>
                      <a:endParaRPr lang="en-US" sz="1800" b="1" i="0">
                        <a:latin typeface="Calibri"/>
                        <a:ea typeface="Calibri"/>
                        <a:cs typeface="Times New Roman"/>
                      </a:endParaRPr>
                    </a:p>
                  </a:txBody>
                  <a:tcPr marL="44800" marR="44800" marT="0" marB="0"/>
                </a:tc>
                <a:tc>
                  <a:txBody>
                    <a:bodyPr/>
                    <a:lstStyle/>
                    <a:p>
                      <a:pPr>
                        <a:spcAft>
                          <a:spcPts val="0"/>
                        </a:spcAft>
                      </a:pPr>
                      <a:r>
                        <a:rPr lang="en-GB" sz="1800" dirty="0"/>
                        <a:t>Commenting on the authors e.g. academic researchers versus opinions in </a:t>
                      </a:r>
                      <a:r>
                        <a:rPr lang="en-GB" sz="1800" dirty="0" err="1"/>
                        <a:t>blogs</a:t>
                      </a:r>
                      <a:r>
                        <a:rPr lang="en-GB" sz="1800" dirty="0"/>
                        <a:t> or newspaper articles </a:t>
                      </a:r>
                      <a:endParaRPr lang="en-US" sz="1800" dirty="0">
                        <a:latin typeface="Calibri"/>
                        <a:ea typeface="Calibri"/>
                        <a:cs typeface="Times New Roman"/>
                      </a:endParaRPr>
                    </a:p>
                  </a:txBody>
                  <a:tcPr marL="44800" marR="44800" marT="0" marB="0"/>
                </a:tc>
              </a:tr>
              <a:tr h="631984">
                <a:tc>
                  <a:txBody>
                    <a:bodyPr/>
                    <a:lstStyle/>
                    <a:p>
                      <a:pPr>
                        <a:spcAft>
                          <a:spcPts val="0"/>
                        </a:spcAft>
                      </a:pPr>
                      <a:r>
                        <a:rPr lang="en-GB" sz="1800" b="1" i="0" dirty="0"/>
                        <a:t>Comparison </a:t>
                      </a:r>
                      <a:endParaRPr lang="en-US" sz="1800" b="1" i="0" dirty="0">
                        <a:latin typeface="Calibri"/>
                        <a:ea typeface="Calibri"/>
                        <a:cs typeface="Times New Roman"/>
                      </a:endParaRPr>
                    </a:p>
                  </a:txBody>
                  <a:tcPr marL="44800" marR="44800" marT="0" marB="0"/>
                </a:tc>
                <a:tc>
                  <a:txBody>
                    <a:bodyPr/>
                    <a:lstStyle/>
                    <a:p>
                      <a:pPr>
                        <a:spcAft>
                          <a:spcPts val="0"/>
                        </a:spcAft>
                      </a:pPr>
                      <a:r>
                        <a:rPr lang="en-GB" sz="1800" dirty="0"/>
                        <a:t>Comparing one source to another and identifying discrepancies e.g. earthquake death tolls of economic losses </a:t>
                      </a:r>
                      <a:endParaRPr lang="en-US" sz="1800" dirty="0">
                        <a:latin typeface="Calibri"/>
                        <a:ea typeface="Calibri"/>
                        <a:cs typeface="Times New Roman"/>
                      </a:endParaRPr>
                    </a:p>
                  </a:txBody>
                  <a:tcPr marL="44800" marR="44800" marT="0" marB="0"/>
                </a:tc>
              </a:tr>
              <a:tr h="631984">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kern="1200" dirty="0" smtClean="0">
                          <a:solidFill>
                            <a:schemeClr val="dk1"/>
                          </a:solidFill>
                          <a:latin typeface="+mn-lt"/>
                          <a:ea typeface="+mn-ea"/>
                          <a:cs typeface="+mn-cs"/>
                        </a:rPr>
                        <a:t>e.g.:</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80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800" b="1" i="1" kern="1200" dirty="0" smtClean="0">
                          <a:solidFill>
                            <a:schemeClr val="dk1"/>
                          </a:solidFill>
                          <a:latin typeface="+mn-lt"/>
                          <a:ea typeface="+mn-ea"/>
                          <a:cs typeface="+mn-cs"/>
                        </a:rPr>
                        <a:t>The 2008 Sichuan earthquake in China was a devastating event. Details of it causes and impacts were researched in Geography Review (D Petley, 2009) which is a well respected, unbiased source. Prof Petley is director of the Landslides Research Centre at Durham Uni.</a:t>
                      </a:r>
                      <a:endParaRPr lang="en-US" sz="1800" b="1" i="1" kern="1200" dirty="0" smtClean="0">
                        <a:solidFill>
                          <a:schemeClr val="dk1"/>
                        </a:solidFill>
                        <a:latin typeface="+mn-lt"/>
                        <a:ea typeface="+mn-ea"/>
                        <a:cs typeface="+mn-cs"/>
                      </a:endParaRPr>
                    </a:p>
                    <a:p>
                      <a:pPr>
                        <a:spcAft>
                          <a:spcPts val="0"/>
                        </a:spcAft>
                      </a:pPr>
                      <a:endParaRPr lang="en-US" sz="1800" dirty="0">
                        <a:latin typeface="Calibri"/>
                        <a:ea typeface="Calibri"/>
                        <a:cs typeface="Times New Roman"/>
                      </a:endParaRPr>
                    </a:p>
                  </a:txBody>
                  <a:tcPr marL="44800" marR="44800" marT="0" marB="0"/>
                </a:tc>
                <a:tc hMerge="1">
                  <a:txBody>
                    <a:bodyPr/>
                    <a:lstStyle/>
                    <a:p>
                      <a:pPr>
                        <a:spcAft>
                          <a:spcPts val="0"/>
                        </a:spcAft>
                      </a:pPr>
                      <a:endParaRPr lang="en-US" sz="1800" dirty="0">
                        <a:latin typeface="Calibri"/>
                        <a:ea typeface="Calibri"/>
                        <a:cs typeface="Times New Roman"/>
                      </a:endParaRPr>
                    </a:p>
                  </a:txBody>
                  <a:tcPr marL="44800" marR="44800" marT="0" marB="0"/>
                </a:tc>
              </a:tr>
            </a:tbl>
          </a:graphicData>
        </a:graphic>
      </p:graphicFrame>
      <p:sp>
        <p:nvSpPr>
          <p:cNvPr id="28699"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r>
              <a:rPr lang="en-GB" sz="1600">
                <a:latin typeface="Monotype Corsiva" pitchFamily="66" charset="0"/>
                <a:ea typeface="Calibri" pitchFamily="34" charset="0"/>
                <a:cs typeface="Times New Roman" pitchFamily="18" charset="0"/>
              </a:rPr>
              <a:t>The 2008 Sichuan earthquake in China was a devastating event. Details of it causes and impacts were researched in Geography Review (D Petley, 2009) which is a well respected, unbiased source. Prof Petley is director of the Landslides Research Centre at Durham Uni.</a:t>
            </a:r>
            <a:endParaRPr lang="en-GB">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of a methodology paragraph</a:t>
            </a:r>
            <a:endParaRPr lang="en-US" dirty="0"/>
          </a:p>
        </p:txBody>
      </p:sp>
      <p:pic>
        <p:nvPicPr>
          <p:cNvPr id="59394" name="Picture 2"/>
          <p:cNvPicPr>
            <a:picLocks noGrp="1" noChangeAspect="1" noChangeArrowheads="1"/>
          </p:cNvPicPr>
          <p:nvPr>
            <p:ph sz="half" idx="1"/>
          </p:nvPr>
        </p:nvPicPr>
        <p:blipFill>
          <a:blip r:embed="rId2"/>
          <a:srcRect/>
          <a:stretch>
            <a:fillRect/>
          </a:stretch>
        </p:blipFill>
        <p:spPr bwMode="auto">
          <a:xfrm>
            <a:off x="1500166" y="1071546"/>
            <a:ext cx="6072230" cy="5360241"/>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00063" y="571500"/>
            <a:ext cx="8286750" cy="2571750"/>
          </a:xfrm>
        </p:spPr>
        <p:txBody>
          <a:bodyPr rtlCol="0">
            <a:normAutofit fontScale="92500"/>
          </a:bodyPr>
          <a:lstStyle/>
          <a:p>
            <a:pPr eaLnBrk="1" fontAlgn="auto" hangingPunct="1">
              <a:spcAft>
                <a:spcPts val="0"/>
              </a:spcAft>
              <a:buFont typeface="Arial" pitchFamily="34" charset="0"/>
              <a:buChar char="•"/>
              <a:defRPr/>
            </a:pPr>
            <a:r>
              <a:rPr lang="en-GB" dirty="0" smtClean="0"/>
              <a:t>You won’t need to do much in the way of methodology because there are marks in this section for:</a:t>
            </a:r>
            <a:endParaRPr lang="en-US" dirty="0" smtClean="0"/>
          </a:p>
          <a:p>
            <a:pPr eaLnBrk="1" fontAlgn="auto" hangingPunct="1">
              <a:spcAft>
                <a:spcPts val="0"/>
              </a:spcAft>
              <a:buFont typeface="Arial" pitchFamily="34" charset="0"/>
              <a:buChar char="•"/>
              <a:defRPr/>
            </a:pPr>
            <a:r>
              <a:rPr lang="en-GB" i="1" dirty="0" smtClean="0">
                <a:solidFill>
                  <a:srgbClr val="FFFF00"/>
                </a:solidFill>
              </a:rPr>
              <a:t>A wide range of case studies </a:t>
            </a:r>
            <a:endParaRPr lang="en-US" i="1" dirty="0" smtClean="0">
              <a:solidFill>
                <a:srgbClr val="FFFF00"/>
              </a:solidFill>
            </a:endParaRPr>
          </a:p>
          <a:p>
            <a:pPr eaLnBrk="1" fontAlgn="auto" hangingPunct="1">
              <a:spcAft>
                <a:spcPts val="0"/>
              </a:spcAft>
              <a:buFont typeface="Arial" pitchFamily="34" charset="0"/>
              <a:buChar char="•"/>
              <a:defRPr/>
            </a:pPr>
            <a:r>
              <a:rPr lang="en-GB" i="1" dirty="0" smtClean="0">
                <a:solidFill>
                  <a:srgbClr val="FFFF00"/>
                </a:solidFill>
              </a:rPr>
              <a:t>Relevant concepts and theories</a:t>
            </a:r>
            <a:endParaRPr lang="en-US" i="1" dirty="0" smtClean="0">
              <a:solidFill>
                <a:srgbClr val="FFFF00"/>
              </a:solidFill>
            </a:endParaRPr>
          </a:p>
          <a:p>
            <a:pPr eaLnBrk="1" fontAlgn="auto" hangingPunct="1">
              <a:spcAft>
                <a:spcPts val="0"/>
              </a:spcAft>
              <a:buFont typeface="Arial" pitchFamily="34" charset="0"/>
              <a:buChar char="•"/>
              <a:defRPr/>
            </a:pPr>
            <a:r>
              <a:rPr lang="en-GB" i="1" dirty="0" smtClean="0">
                <a:solidFill>
                  <a:srgbClr val="FFFF00"/>
                </a:solidFill>
              </a:rPr>
              <a:t>Factual, topical evidence </a:t>
            </a:r>
            <a:endParaRPr lang="en-US" i="1" dirty="0" smtClean="0">
              <a:solidFill>
                <a:srgbClr val="FFFF00"/>
              </a:solidFill>
            </a:endParaRPr>
          </a:p>
          <a:p>
            <a:pPr eaLnBrk="1" fontAlgn="auto" hangingPunct="1">
              <a:spcAft>
                <a:spcPts val="0"/>
              </a:spcAft>
              <a:buFont typeface="Arial" pitchFamily="34" charset="0"/>
              <a:buChar char="•"/>
              <a:defRPr/>
            </a:pPr>
            <a:endParaRPr lang="en-US" dirty="0" smtClean="0"/>
          </a:p>
        </p:txBody>
      </p:sp>
      <p:graphicFrame>
        <p:nvGraphicFramePr>
          <p:cNvPr id="5" name="Content Placeholder 4"/>
          <p:cNvGraphicFramePr>
            <a:graphicFrameLocks noGrp="1"/>
          </p:cNvGraphicFramePr>
          <p:nvPr>
            <p:ph sz="half" idx="2"/>
          </p:nvPr>
        </p:nvGraphicFramePr>
        <p:xfrm>
          <a:off x="1643063" y="3500438"/>
          <a:ext cx="6080760" cy="2194560"/>
        </p:xfrm>
        <a:graphic>
          <a:graphicData uri="http://schemas.openxmlformats.org/drawingml/2006/table">
            <a:tbl>
              <a:tblPr>
                <a:tableStyleId>{22838BEF-8BB2-4498-84A7-C5851F593DF1}</a:tableStyleId>
              </a:tblPr>
              <a:tblGrid>
                <a:gridCol w="3040380"/>
                <a:gridCol w="3040380"/>
              </a:tblGrid>
              <a:tr h="0">
                <a:tc>
                  <a:txBody>
                    <a:bodyPr/>
                    <a:lstStyle/>
                    <a:p>
                      <a:pPr algn="ctr">
                        <a:spcAft>
                          <a:spcPts val="0"/>
                        </a:spcAft>
                      </a:pPr>
                      <a:r>
                        <a:rPr lang="en-GB" sz="1800" b="1" dirty="0"/>
                        <a:t>Good choice</a:t>
                      </a:r>
                      <a:endParaRPr lang="en-US" sz="1800" b="1" dirty="0"/>
                    </a:p>
                    <a:p>
                      <a:pPr algn="ctr">
                        <a:spcAft>
                          <a:spcPts val="0"/>
                        </a:spcAft>
                      </a:pPr>
                      <a:r>
                        <a:rPr lang="en-GB" sz="1800" b="1" dirty="0">
                          <a:sym typeface="Wingdings"/>
                        </a:rPr>
                        <a:t></a:t>
                      </a:r>
                      <a:endParaRPr lang="en-US" sz="1800" b="1" dirty="0">
                        <a:latin typeface="Calibri"/>
                        <a:ea typeface="Calibri"/>
                        <a:cs typeface="Times New Roman"/>
                      </a:endParaRPr>
                    </a:p>
                  </a:txBody>
                  <a:tcPr marL="68580" marR="68580" marT="0" marB="0"/>
                </a:tc>
                <a:tc>
                  <a:txBody>
                    <a:bodyPr/>
                    <a:lstStyle/>
                    <a:p>
                      <a:pPr algn="ctr">
                        <a:spcAft>
                          <a:spcPts val="0"/>
                        </a:spcAft>
                      </a:pPr>
                      <a:r>
                        <a:rPr lang="en-GB" sz="1800" b="1" dirty="0"/>
                        <a:t>Poor choice</a:t>
                      </a:r>
                      <a:endParaRPr lang="en-US" sz="1800" b="1" dirty="0"/>
                    </a:p>
                    <a:p>
                      <a:pPr algn="ctr">
                        <a:spcAft>
                          <a:spcPts val="0"/>
                        </a:spcAft>
                      </a:pPr>
                      <a:r>
                        <a:rPr lang="en-GB" sz="1800" b="1" dirty="0">
                          <a:sym typeface="Wingdings"/>
                        </a:rPr>
                        <a:t></a:t>
                      </a:r>
                      <a:endParaRPr lang="en-US" sz="1800" b="1" dirty="0">
                        <a:latin typeface="Calibri"/>
                        <a:ea typeface="Calibri"/>
                        <a:cs typeface="Times New Roman"/>
                      </a:endParaRPr>
                    </a:p>
                  </a:txBody>
                  <a:tcPr marL="68580" marR="68580" marT="0" marB="0"/>
                </a:tc>
              </a:tr>
              <a:tr h="0">
                <a:tc>
                  <a:txBody>
                    <a:bodyPr/>
                    <a:lstStyle/>
                    <a:p>
                      <a:pPr algn="ctr">
                        <a:spcAft>
                          <a:spcPts val="0"/>
                        </a:spcAft>
                      </a:pPr>
                      <a:endParaRPr lang="en-GB" sz="1800"/>
                    </a:p>
                    <a:p>
                      <a:pPr algn="ctr">
                        <a:spcAft>
                          <a:spcPts val="0"/>
                        </a:spcAft>
                      </a:pPr>
                      <a:r>
                        <a:rPr lang="en-GB" sz="1800"/>
                        <a:t>Kashmir earthquake, 2005</a:t>
                      </a:r>
                      <a:endParaRPr lang="en-US" sz="1800"/>
                    </a:p>
                    <a:p>
                      <a:pPr algn="ctr">
                        <a:spcAft>
                          <a:spcPts val="0"/>
                        </a:spcAft>
                      </a:pPr>
                      <a:r>
                        <a:rPr lang="en-GB" sz="1800"/>
                        <a:t>Samoa tsunami, 2009</a:t>
                      </a:r>
                      <a:endParaRPr lang="en-US" sz="1800"/>
                    </a:p>
                    <a:p>
                      <a:pPr algn="ctr">
                        <a:spcAft>
                          <a:spcPts val="0"/>
                        </a:spcAft>
                      </a:pPr>
                      <a:r>
                        <a:rPr lang="en-GB" sz="1800"/>
                        <a:t>Mount Pinatubo, 1991</a:t>
                      </a:r>
                      <a:endParaRPr lang="en-US" sz="1800"/>
                    </a:p>
                    <a:p>
                      <a:pPr algn="ctr">
                        <a:spcAft>
                          <a:spcPts val="0"/>
                        </a:spcAft>
                      </a:pPr>
                      <a:r>
                        <a:rPr lang="en-GB" sz="1800"/>
                        <a:t>Kobe earthquake , 1995</a:t>
                      </a:r>
                      <a:endParaRPr lang="en-US" sz="1800"/>
                    </a:p>
                    <a:p>
                      <a:pPr algn="ctr">
                        <a:spcAft>
                          <a:spcPts val="0"/>
                        </a:spcAft>
                      </a:pPr>
                      <a:r>
                        <a:rPr lang="en-GB" sz="1800"/>
                        <a:t>Haiti earthquake, 2010</a:t>
                      </a:r>
                      <a:endParaRPr lang="en-US" sz="1800">
                        <a:latin typeface="Calibri"/>
                        <a:ea typeface="Calibri"/>
                        <a:cs typeface="Times New Roman"/>
                      </a:endParaRPr>
                    </a:p>
                  </a:txBody>
                  <a:tcPr marL="68580" marR="68580" marT="0" marB="0"/>
                </a:tc>
                <a:tc>
                  <a:txBody>
                    <a:bodyPr/>
                    <a:lstStyle/>
                    <a:p>
                      <a:pPr algn="ctr">
                        <a:spcAft>
                          <a:spcPts val="0"/>
                        </a:spcAft>
                      </a:pPr>
                      <a:endParaRPr lang="en-GB" sz="1800" dirty="0"/>
                    </a:p>
                    <a:p>
                      <a:pPr algn="ctr">
                        <a:spcAft>
                          <a:spcPts val="0"/>
                        </a:spcAft>
                      </a:pPr>
                      <a:r>
                        <a:rPr lang="en-GB" sz="1800" dirty="0"/>
                        <a:t>Kashmir earthquake, 2005</a:t>
                      </a:r>
                      <a:endParaRPr lang="en-US" sz="1800" dirty="0"/>
                    </a:p>
                    <a:p>
                      <a:pPr algn="ctr">
                        <a:spcAft>
                          <a:spcPts val="0"/>
                        </a:spcAft>
                      </a:pPr>
                      <a:r>
                        <a:rPr lang="en-GB" sz="1800" dirty="0"/>
                        <a:t>Bam earthquake, 2003</a:t>
                      </a:r>
                      <a:endParaRPr lang="en-US" sz="1800" dirty="0"/>
                    </a:p>
                    <a:p>
                      <a:pPr algn="ctr">
                        <a:spcAft>
                          <a:spcPts val="0"/>
                        </a:spcAft>
                      </a:pPr>
                      <a:r>
                        <a:rPr lang="en-GB" sz="1800" dirty="0"/>
                        <a:t>Sichuan earthquake, 2008</a:t>
                      </a:r>
                      <a:endParaRPr lang="en-US" sz="1800" dirty="0"/>
                    </a:p>
                    <a:p>
                      <a:pPr algn="ctr">
                        <a:spcAft>
                          <a:spcPts val="0"/>
                        </a:spcAft>
                      </a:pPr>
                      <a:r>
                        <a:rPr lang="en-GB" sz="1800" dirty="0" err="1"/>
                        <a:t>Tangshan</a:t>
                      </a:r>
                      <a:r>
                        <a:rPr lang="en-GB" sz="1800" dirty="0"/>
                        <a:t> earthquake, 1976</a:t>
                      </a:r>
                      <a:endParaRPr lang="en-US" sz="1800" dirty="0"/>
                    </a:p>
                    <a:p>
                      <a:pPr algn="ctr">
                        <a:spcAft>
                          <a:spcPts val="0"/>
                        </a:spcAft>
                      </a:pPr>
                      <a:r>
                        <a:rPr lang="en-GB" sz="1800" dirty="0"/>
                        <a:t>Great Kanto earthquake, 1923</a:t>
                      </a:r>
                      <a:endParaRPr lang="en-US" sz="1800" dirty="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b="1" smtClean="0"/>
              <a:t>Breaking your product up into a report</a:t>
            </a:r>
            <a:endParaRPr lang="en-US" smtClean="0"/>
          </a:p>
        </p:txBody>
      </p:sp>
      <p:sp>
        <p:nvSpPr>
          <p:cNvPr id="3" name="Content Placeholder 2"/>
          <p:cNvSpPr>
            <a:spLocks noGrp="1"/>
          </p:cNvSpPr>
          <p:nvPr>
            <p:ph sz="half" idx="1"/>
          </p:nvPr>
        </p:nvSpPr>
        <p:spPr>
          <a:xfrm>
            <a:off x="457200" y="1600200"/>
            <a:ext cx="3328988" cy="4525963"/>
          </a:xfrm>
        </p:spPr>
        <p:txBody>
          <a:bodyPr rtlCol="0">
            <a:normAutofit fontScale="77500" lnSpcReduction="20000"/>
          </a:bodyPr>
          <a:lstStyle/>
          <a:p>
            <a:pPr eaLnBrk="1" fontAlgn="auto" hangingPunct="1">
              <a:spcAft>
                <a:spcPts val="0"/>
              </a:spcAft>
              <a:buFont typeface="Arial" pitchFamily="34" charset="0"/>
              <a:buChar char="•"/>
              <a:defRPr/>
            </a:pPr>
            <a:r>
              <a:rPr lang="en-GB" dirty="0" smtClean="0"/>
              <a:t>Practically, you can use subheadings:</a:t>
            </a:r>
            <a:endParaRPr lang="en-US" dirty="0" smtClean="0"/>
          </a:p>
          <a:p>
            <a:pPr eaLnBrk="1" fontAlgn="auto" hangingPunct="1">
              <a:spcAft>
                <a:spcPts val="0"/>
              </a:spcAft>
              <a:buFont typeface="Arial" pitchFamily="34" charset="0"/>
              <a:buNone/>
              <a:defRPr/>
            </a:pPr>
            <a:r>
              <a:rPr lang="en-GB" b="1" dirty="0" smtClean="0">
                <a:solidFill>
                  <a:srgbClr val="FFFF00"/>
                </a:solidFill>
              </a:rPr>
              <a:t>Responses in developed countries </a:t>
            </a:r>
            <a:endParaRPr lang="en-US" dirty="0" smtClean="0">
              <a:solidFill>
                <a:srgbClr val="FFFF00"/>
              </a:solidFill>
            </a:endParaRPr>
          </a:p>
          <a:p>
            <a:pPr eaLnBrk="1" fontAlgn="auto" hangingPunct="1">
              <a:spcAft>
                <a:spcPts val="0"/>
              </a:spcAft>
              <a:buFont typeface="Arial" pitchFamily="34" charset="0"/>
              <a:buChar char="•"/>
              <a:defRPr/>
            </a:pPr>
            <a:r>
              <a:rPr lang="en-GB" dirty="0" smtClean="0"/>
              <a:t>…or numbers </a:t>
            </a:r>
            <a:endParaRPr lang="en-US" dirty="0" smtClean="0"/>
          </a:p>
          <a:p>
            <a:pPr eaLnBrk="1" fontAlgn="auto" hangingPunct="1">
              <a:spcAft>
                <a:spcPts val="0"/>
              </a:spcAft>
              <a:buFont typeface="Arial" pitchFamily="34" charset="0"/>
              <a:buNone/>
              <a:defRPr/>
            </a:pPr>
            <a:r>
              <a:rPr lang="en-GB" b="1" dirty="0" smtClean="0">
                <a:solidFill>
                  <a:srgbClr val="FFFF00"/>
                </a:solidFill>
              </a:rPr>
              <a:t>1.Responses </a:t>
            </a:r>
            <a:endParaRPr lang="en-US" dirty="0" smtClean="0">
              <a:solidFill>
                <a:srgbClr val="FFFF00"/>
              </a:solidFill>
            </a:endParaRPr>
          </a:p>
          <a:p>
            <a:pPr eaLnBrk="1" fontAlgn="auto" hangingPunct="1">
              <a:spcAft>
                <a:spcPts val="0"/>
              </a:spcAft>
              <a:buFont typeface="Arial" pitchFamily="34" charset="0"/>
              <a:buChar char="•"/>
              <a:defRPr/>
            </a:pPr>
            <a:r>
              <a:rPr lang="en-GB" dirty="0" smtClean="0"/>
              <a:t>..or get a bit more sophisticated!</a:t>
            </a:r>
            <a:endParaRPr lang="en-US" dirty="0" smtClean="0"/>
          </a:p>
          <a:p>
            <a:pPr eaLnBrk="1" fontAlgn="auto" hangingPunct="1">
              <a:spcAft>
                <a:spcPts val="0"/>
              </a:spcAft>
              <a:buFont typeface="Arial" pitchFamily="34" charset="0"/>
              <a:buNone/>
              <a:defRPr/>
            </a:pPr>
            <a:r>
              <a:rPr lang="en-GB" b="1" dirty="0" smtClean="0">
                <a:solidFill>
                  <a:srgbClr val="FFFF00"/>
                </a:solidFill>
              </a:rPr>
              <a:t>Section 2.1: Earthquake response </a:t>
            </a:r>
            <a:endParaRPr lang="en-US" dirty="0" smtClean="0">
              <a:solidFill>
                <a:srgbClr val="FFFF00"/>
              </a:solidFill>
            </a:endParaRPr>
          </a:p>
          <a:p>
            <a:pPr eaLnBrk="1" fontAlgn="auto" hangingPunct="1">
              <a:spcAft>
                <a:spcPts val="0"/>
              </a:spcAft>
              <a:buFont typeface="Arial" pitchFamily="34" charset="0"/>
              <a:buChar char="•"/>
              <a:defRPr/>
            </a:pPr>
            <a:r>
              <a:rPr lang="en-GB" dirty="0" smtClean="0"/>
              <a:t>In Jan 2010 candidates organised their work in a number of different ways:</a:t>
            </a:r>
            <a:endParaRPr lang="en-US" dirty="0" smtClean="0"/>
          </a:p>
          <a:p>
            <a:pPr eaLnBrk="1" fontAlgn="auto" hangingPunct="1">
              <a:spcAft>
                <a:spcPts val="0"/>
              </a:spcAft>
              <a:buFont typeface="Arial" pitchFamily="34" charset="0"/>
              <a:buChar char="•"/>
              <a:defRPr/>
            </a:pPr>
            <a:endParaRPr lang="en-US" dirty="0" smtClean="0"/>
          </a:p>
        </p:txBody>
      </p:sp>
      <p:graphicFrame>
        <p:nvGraphicFramePr>
          <p:cNvPr id="5" name="Content Placeholder 4"/>
          <p:cNvGraphicFramePr>
            <a:graphicFrameLocks noGrp="1"/>
          </p:cNvGraphicFramePr>
          <p:nvPr>
            <p:ph sz="half" idx="2"/>
          </p:nvPr>
        </p:nvGraphicFramePr>
        <p:xfrm>
          <a:off x="3786188" y="1357313"/>
          <a:ext cx="5143536" cy="4632960"/>
        </p:xfrm>
        <a:graphic>
          <a:graphicData uri="http://schemas.openxmlformats.org/drawingml/2006/table">
            <a:tbl>
              <a:tblPr>
                <a:tableStyleId>{22838BEF-8BB2-4498-84A7-C5851F593DF1}</a:tableStyleId>
              </a:tblPr>
              <a:tblGrid>
                <a:gridCol w="1714512"/>
                <a:gridCol w="1714512"/>
                <a:gridCol w="1714512"/>
              </a:tblGrid>
              <a:tr h="121462">
                <a:tc>
                  <a:txBody>
                    <a:bodyPr/>
                    <a:lstStyle/>
                    <a:p>
                      <a:pPr algn="ctr">
                        <a:spcAft>
                          <a:spcPts val="0"/>
                        </a:spcAft>
                      </a:pPr>
                      <a:r>
                        <a:rPr lang="en-GB" sz="1600" b="1" dirty="0"/>
                        <a:t>By case study</a:t>
                      </a:r>
                      <a:endParaRPr lang="en-US" sz="1600" b="1" dirty="0">
                        <a:latin typeface="Calibri"/>
                        <a:ea typeface="Calibri"/>
                        <a:cs typeface="Times New Roman"/>
                      </a:endParaRPr>
                    </a:p>
                  </a:txBody>
                  <a:tcPr marL="45548" marR="45548" marT="0" marB="0"/>
                </a:tc>
                <a:tc>
                  <a:txBody>
                    <a:bodyPr/>
                    <a:lstStyle/>
                    <a:p>
                      <a:pPr algn="ctr">
                        <a:spcAft>
                          <a:spcPts val="0"/>
                        </a:spcAft>
                      </a:pPr>
                      <a:r>
                        <a:rPr lang="en-GB" sz="1600" b="1" dirty="0"/>
                        <a:t>By concept </a:t>
                      </a:r>
                      <a:endParaRPr lang="en-US" sz="1600" b="1" dirty="0">
                        <a:latin typeface="Calibri"/>
                        <a:ea typeface="Calibri"/>
                        <a:cs typeface="Times New Roman"/>
                      </a:endParaRPr>
                    </a:p>
                  </a:txBody>
                  <a:tcPr marL="45548" marR="45548" marT="0" marB="0">
                    <a:solidFill>
                      <a:schemeClr val="accent3">
                        <a:lumMod val="20000"/>
                        <a:lumOff val="80000"/>
                      </a:schemeClr>
                    </a:solidFill>
                  </a:tcPr>
                </a:tc>
                <a:tc>
                  <a:txBody>
                    <a:bodyPr/>
                    <a:lstStyle/>
                    <a:p>
                      <a:pPr algn="ctr">
                        <a:spcAft>
                          <a:spcPts val="0"/>
                        </a:spcAft>
                      </a:pPr>
                      <a:r>
                        <a:rPr lang="en-GB" sz="1600" b="1" dirty="0"/>
                        <a:t>By concept</a:t>
                      </a:r>
                      <a:endParaRPr lang="en-US" sz="1600" b="1" dirty="0">
                        <a:latin typeface="Calibri"/>
                        <a:ea typeface="Calibri"/>
                        <a:cs typeface="Times New Roman"/>
                      </a:endParaRPr>
                    </a:p>
                  </a:txBody>
                  <a:tcPr marL="45548" marR="45548" marT="0" marB="0">
                    <a:solidFill>
                      <a:schemeClr val="accent6">
                        <a:lumMod val="20000"/>
                        <a:lumOff val="80000"/>
                      </a:schemeClr>
                    </a:solidFill>
                  </a:tcPr>
                </a:tc>
              </a:tr>
              <a:tr h="1457540">
                <a:tc>
                  <a:txBody>
                    <a:bodyPr/>
                    <a:lstStyle/>
                    <a:p>
                      <a:pPr marL="342900" lvl="0" indent="-342900">
                        <a:spcAft>
                          <a:spcPts val="0"/>
                        </a:spcAft>
                        <a:buFont typeface="Symbol"/>
                        <a:buChar char=""/>
                      </a:pPr>
                      <a:r>
                        <a:rPr lang="en-GB" sz="1600" dirty="0"/>
                        <a:t>Introduction</a:t>
                      </a:r>
                      <a:endParaRPr lang="en-US" sz="1600" dirty="0"/>
                    </a:p>
                    <a:p>
                      <a:pPr marL="342900" lvl="0" indent="-342900">
                        <a:spcAft>
                          <a:spcPts val="0"/>
                        </a:spcAft>
                        <a:buFont typeface="Symbol"/>
                        <a:buChar char=""/>
                      </a:pPr>
                      <a:r>
                        <a:rPr lang="en-GB" sz="1600" dirty="0"/>
                        <a:t>The tsunami</a:t>
                      </a:r>
                      <a:endParaRPr lang="en-US" sz="1600" dirty="0"/>
                    </a:p>
                    <a:p>
                      <a:pPr marL="342900" lvl="0" indent="-342900">
                        <a:spcAft>
                          <a:spcPts val="0"/>
                        </a:spcAft>
                        <a:buFont typeface="Symbol"/>
                        <a:buChar char=""/>
                      </a:pPr>
                      <a:r>
                        <a:rPr lang="en-GB" sz="1600" dirty="0"/>
                        <a:t>China Earthquake</a:t>
                      </a:r>
                      <a:endParaRPr lang="en-US" sz="1600" dirty="0"/>
                    </a:p>
                    <a:p>
                      <a:pPr marL="342900" lvl="0" indent="-342900">
                        <a:spcAft>
                          <a:spcPts val="0"/>
                        </a:spcAft>
                        <a:buFont typeface="Symbol"/>
                        <a:buChar char=""/>
                      </a:pPr>
                      <a:r>
                        <a:rPr lang="en-GB" sz="1600" dirty="0"/>
                        <a:t>Haiti, 2001</a:t>
                      </a:r>
                      <a:endParaRPr lang="en-US" sz="1600" dirty="0"/>
                    </a:p>
                    <a:p>
                      <a:pPr marL="342900" lvl="0" indent="-342900">
                        <a:spcAft>
                          <a:spcPts val="0"/>
                        </a:spcAft>
                        <a:buFont typeface="Symbol"/>
                        <a:buChar char=""/>
                      </a:pPr>
                      <a:r>
                        <a:rPr lang="en-GB" sz="1600" dirty="0"/>
                        <a:t>Conclusion </a:t>
                      </a:r>
                      <a:endParaRPr lang="en-US" sz="1600" dirty="0">
                        <a:latin typeface="Calibri"/>
                        <a:ea typeface="Calibri"/>
                        <a:cs typeface="Times New Roman"/>
                      </a:endParaRPr>
                    </a:p>
                  </a:txBody>
                  <a:tcPr marL="45548" marR="45548" marT="0" marB="0"/>
                </a:tc>
                <a:tc>
                  <a:txBody>
                    <a:bodyPr/>
                    <a:lstStyle/>
                    <a:p>
                      <a:pPr marL="342900" lvl="0" indent="-342900">
                        <a:spcAft>
                          <a:spcPts val="0"/>
                        </a:spcAft>
                        <a:buFont typeface="Symbol"/>
                        <a:buChar char=""/>
                      </a:pPr>
                      <a:r>
                        <a:rPr lang="en-GB" sz="1600" dirty="0"/>
                        <a:t>Introduction</a:t>
                      </a:r>
                      <a:endParaRPr lang="en-US" sz="1600" dirty="0"/>
                    </a:p>
                    <a:p>
                      <a:pPr marL="342900" lvl="0" indent="-342900">
                        <a:spcAft>
                          <a:spcPts val="0"/>
                        </a:spcAft>
                        <a:buFont typeface="Symbol"/>
                        <a:buChar char=""/>
                      </a:pPr>
                      <a:r>
                        <a:rPr lang="en-GB" sz="1600" dirty="0"/>
                        <a:t>Social challenges posed by tectonic activity </a:t>
                      </a:r>
                      <a:endParaRPr lang="en-US" sz="1600" dirty="0"/>
                    </a:p>
                    <a:p>
                      <a:pPr marL="342900" lvl="0" indent="-342900">
                        <a:spcAft>
                          <a:spcPts val="0"/>
                        </a:spcAft>
                        <a:buFont typeface="Symbol"/>
                        <a:buChar char=""/>
                      </a:pPr>
                      <a:r>
                        <a:rPr lang="en-GB" sz="1600" dirty="0"/>
                        <a:t>Economic challenges posed by tectonic activity </a:t>
                      </a:r>
                      <a:endParaRPr lang="en-US" sz="1600" dirty="0"/>
                    </a:p>
                    <a:p>
                      <a:pPr marL="342900" lvl="0" indent="-342900">
                        <a:spcAft>
                          <a:spcPts val="0"/>
                        </a:spcAft>
                        <a:buFont typeface="Symbol"/>
                        <a:buChar char=""/>
                      </a:pPr>
                      <a:r>
                        <a:rPr lang="en-GB" sz="1600" dirty="0"/>
                        <a:t>Environmental challenges posed by tectonic activity </a:t>
                      </a:r>
                      <a:endParaRPr lang="en-US" sz="1600" dirty="0"/>
                    </a:p>
                    <a:p>
                      <a:pPr marL="342900" lvl="0" indent="-342900">
                        <a:spcAft>
                          <a:spcPts val="0"/>
                        </a:spcAft>
                        <a:buFont typeface="Symbol"/>
                        <a:buChar char=""/>
                      </a:pPr>
                      <a:r>
                        <a:rPr lang="en-GB" sz="1600" dirty="0"/>
                        <a:t>Conclusion </a:t>
                      </a:r>
                      <a:endParaRPr lang="en-US" sz="1600" dirty="0">
                        <a:latin typeface="Calibri"/>
                        <a:ea typeface="Calibri"/>
                        <a:cs typeface="Times New Roman"/>
                      </a:endParaRPr>
                    </a:p>
                  </a:txBody>
                  <a:tcPr marL="45548" marR="45548" marT="0" marB="0">
                    <a:solidFill>
                      <a:schemeClr val="accent3">
                        <a:lumMod val="20000"/>
                        <a:lumOff val="80000"/>
                      </a:schemeClr>
                    </a:solidFill>
                  </a:tcPr>
                </a:tc>
                <a:tc>
                  <a:txBody>
                    <a:bodyPr/>
                    <a:lstStyle/>
                    <a:p>
                      <a:pPr marL="342900" lvl="0" indent="-342900">
                        <a:spcAft>
                          <a:spcPts val="0"/>
                        </a:spcAft>
                        <a:buFont typeface="Symbol"/>
                        <a:buChar char=""/>
                      </a:pPr>
                      <a:r>
                        <a:rPr lang="en-GB" sz="1600" dirty="0"/>
                        <a:t>Introduction</a:t>
                      </a:r>
                      <a:endParaRPr lang="en-US" sz="1600" dirty="0"/>
                    </a:p>
                    <a:p>
                      <a:pPr marL="342900" lvl="0" indent="-342900">
                        <a:spcAft>
                          <a:spcPts val="0"/>
                        </a:spcAft>
                        <a:buFont typeface="Symbol"/>
                        <a:buChar char=""/>
                      </a:pPr>
                      <a:r>
                        <a:rPr lang="en-GB" sz="1600" dirty="0"/>
                        <a:t>Different tectonic disasters, different death tolls</a:t>
                      </a:r>
                      <a:endParaRPr lang="en-US" sz="1600" dirty="0"/>
                    </a:p>
                    <a:p>
                      <a:pPr marL="342900" lvl="0" indent="-342900">
                        <a:spcAft>
                          <a:spcPts val="0"/>
                        </a:spcAft>
                        <a:buFont typeface="Symbol"/>
                        <a:buChar char=""/>
                      </a:pPr>
                      <a:r>
                        <a:rPr lang="en-GB" sz="1600" dirty="0"/>
                        <a:t>Tectonic location of the hazard</a:t>
                      </a:r>
                      <a:endParaRPr lang="en-US" sz="1600" dirty="0"/>
                    </a:p>
                    <a:p>
                      <a:pPr marL="342900" lvl="0" indent="-342900">
                        <a:spcAft>
                          <a:spcPts val="0"/>
                        </a:spcAft>
                        <a:buFont typeface="Symbol"/>
                        <a:buChar char=""/>
                      </a:pPr>
                      <a:r>
                        <a:rPr lang="en-GB" sz="1600" dirty="0"/>
                        <a:t>Different wealth, different response to long-term challenges </a:t>
                      </a:r>
                      <a:endParaRPr lang="en-US" sz="1600" dirty="0"/>
                    </a:p>
                    <a:p>
                      <a:pPr marL="342900" lvl="0" indent="-342900">
                        <a:spcAft>
                          <a:spcPts val="0"/>
                        </a:spcAft>
                        <a:buFont typeface="Symbol"/>
                        <a:buChar char=""/>
                      </a:pPr>
                      <a:r>
                        <a:rPr lang="en-GB" sz="1600" dirty="0"/>
                        <a:t>Response from authorities</a:t>
                      </a:r>
                      <a:endParaRPr lang="en-US" sz="1600" dirty="0"/>
                    </a:p>
                    <a:p>
                      <a:pPr marL="342900" lvl="0" indent="-342900">
                        <a:spcAft>
                          <a:spcPts val="0"/>
                        </a:spcAft>
                        <a:buFont typeface="Symbol"/>
                        <a:buChar char=""/>
                      </a:pPr>
                      <a:r>
                        <a:rPr lang="en-GB" sz="1600" dirty="0"/>
                        <a:t>Conclusion </a:t>
                      </a:r>
                      <a:endParaRPr lang="en-US" sz="1600" dirty="0">
                        <a:latin typeface="Calibri"/>
                        <a:ea typeface="Calibri"/>
                        <a:cs typeface="Times New Roman"/>
                      </a:endParaRPr>
                    </a:p>
                  </a:txBody>
                  <a:tcPr marL="45548" marR="45548" marT="0" marB="0">
                    <a:solidFill>
                      <a:schemeClr val="accent6">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b="1" smtClean="0"/>
              <a:t>Marks and Grades </a:t>
            </a:r>
            <a:endParaRPr lang="en-US" smtClean="0"/>
          </a:p>
        </p:txBody>
      </p:sp>
      <p:sp>
        <p:nvSpPr>
          <p:cNvPr id="14339" name="Content Placeholder 2"/>
          <p:cNvSpPr>
            <a:spLocks noGrp="1"/>
          </p:cNvSpPr>
          <p:nvPr>
            <p:ph idx="1"/>
          </p:nvPr>
        </p:nvSpPr>
        <p:spPr>
          <a:xfrm>
            <a:off x="457200" y="1071563"/>
            <a:ext cx="8229600" cy="5357833"/>
          </a:xfrm>
        </p:spPr>
        <p:txBody>
          <a:bodyPr/>
          <a:lstStyle/>
          <a:p>
            <a:pPr eaLnBrk="1" hangingPunct="1"/>
            <a:r>
              <a:rPr lang="en-GB" sz="2000" dirty="0" smtClean="0"/>
              <a:t>As a </a:t>
            </a:r>
            <a:r>
              <a:rPr lang="en-GB" sz="2000" b="1" dirty="0" smtClean="0"/>
              <a:t>very rough</a:t>
            </a:r>
            <a:r>
              <a:rPr lang="en-GB" sz="2000" dirty="0" smtClean="0"/>
              <a:t> guide, this is what you need to be aiming for:</a:t>
            </a:r>
            <a:endParaRPr lang="en-US" sz="2000" dirty="0" smtClean="0"/>
          </a:p>
          <a:p>
            <a:pPr eaLnBrk="1" hangingPunct="1">
              <a:buFont typeface="Arial" charset="0"/>
              <a:buNone/>
            </a:pPr>
            <a:endParaRPr lang="en-GB" sz="2000" dirty="0" smtClean="0"/>
          </a:p>
          <a:p>
            <a:pPr eaLnBrk="1" hangingPunct="1"/>
            <a:endParaRPr lang="en-GB" sz="2000" dirty="0" smtClean="0"/>
          </a:p>
          <a:p>
            <a:pPr eaLnBrk="1" hangingPunct="1"/>
            <a:endParaRPr lang="en-GB" sz="2000" dirty="0" smtClean="0"/>
          </a:p>
          <a:p>
            <a:pPr eaLnBrk="1" hangingPunct="1"/>
            <a:endParaRPr lang="en-GB" sz="2000" dirty="0" smtClean="0"/>
          </a:p>
          <a:p>
            <a:pPr eaLnBrk="1" hangingPunct="1"/>
            <a:endParaRPr lang="en-GB" sz="2000" dirty="0" smtClean="0"/>
          </a:p>
          <a:p>
            <a:pPr eaLnBrk="1" hangingPunct="1">
              <a:buFont typeface="Arial" charset="0"/>
              <a:buNone/>
            </a:pPr>
            <a:r>
              <a:rPr lang="en-GB" sz="2000" dirty="0" smtClean="0"/>
              <a:t>Common problem areas:</a:t>
            </a:r>
            <a:endParaRPr lang="en-GB" sz="2000" dirty="0" smtClean="0"/>
          </a:p>
          <a:p>
            <a:pPr eaLnBrk="1" hangingPunct="1"/>
            <a:r>
              <a:rPr lang="en-GB" sz="2000" dirty="0" smtClean="0">
                <a:solidFill>
                  <a:srgbClr val="FFFF99"/>
                </a:solidFill>
              </a:rPr>
              <a:t>Not answering the question </a:t>
            </a:r>
            <a:r>
              <a:rPr lang="en-GB" sz="2000" dirty="0" smtClean="0"/>
              <a:t>(answering a different one, perhaps that you have ‘prepared’)</a:t>
            </a:r>
            <a:endParaRPr lang="en-US" sz="2000" dirty="0" smtClean="0"/>
          </a:p>
          <a:p>
            <a:pPr eaLnBrk="1" hangingPunct="1"/>
            <a:r>
              <a:rPr lang="en-GB" sz="2000" dirty="0" smtClean="0">
                <a:solidFill>
                  <a:srgbClr val="FFFF99"/>
                </a:solidFill>
              </a:rPr>
              <a:t>Skipping the introduction</a:t>
            </a:r>
            <a:r>
              <a:rPr lang="en-GB" sz="2000" dirty="0" smtClean="0"/>
              <a:t>, or doing a very brief intro, in your rush to get to the ‘main bit’</a:t>
            </a:r>
            <a:endParaRPr lang="en-US" sz="2000" dirty="0" smtClean="0"/>
          </a:p>
          <a:p>
            <a:pPr eaLnBrk="1" hangingPunct="1"/>
            <a:r>
              <a:rPr lang="en-GB" sz="2000" dirty="0" smtClean="0">
                <a:solidFill>
                  <a:srgbClr val="FFFF99"/>
                </a:solidFill>
              </a:rPr>
              <a:t>Endlessly describing case studies </a:t>
            </a:r>
            <a:r>
              <a:rPr lang="en-GB" sz="2000" i="1" dirty="0" smtClean="0"/>
              <a:t>“Another case study is……. and another similar case study is……..”</a:t>
            </a:r>
            <a:endParaRPr lang="en-US" sz="2000" dirty="0" smtClean="0"/>
          </a:p>
          <a:p>
            <a:pPr eaLnBrk="1" hangingPunct="1"/>
            <a:r>
              <a:rPr lang="en-GB" sz="2000" dirty="0" smtClean="0">
                <a:solidFill>
                  <a:srgbClr val="FFFF99"/>
                </a:solidFill>
              </a:rPr>
              <a:t>Running out of time </a:t>
            </a:r>
            <a:r>
              <a:rPr lang="en-GB" sz="2000" dirty="0" smtClean="0"/>
              <a:t>so you don’t have time to write a conclusion.</a:t>
            </a:r>
            <a:endParaRPr lang="en-US" sz="2000" dirty="0" smtClean="0"/>
          </a:p>
          <a:p>
            <a:pPr eaLnBrk="1" hangingPunct="1"/>
            <a:endParaRPr lang="en-US" sz="2000" dirty="0" smtClean="0"/>
          </a:p>
        </p:txBody>
      </p:sp>
      <p:graphicFrame>
        <p:nvGraphicFramePr>
          <p:cNvPr id="4" name="Table 3"/>
          <p:cNvGraphicFramePr>
            <a:graphicFrameLocks noGrp="1"/>
          </p:cNvGraphicFramePr>
          <p:nvPr/>
        </p:nvGraphicFramePr>
        <p:xfrm>
          <a:off x="1714500" y="1857375"/>
          <a:ext cx="5623560" cy="1321122"/>
        </p:xfrm>
        <a:graphic>
          <a:graphicData uri="http://schemas.openxmlformats.org/drawingml/2006/table">
            <a:tbl>
              <a:tblPr>
                <a:tableStyleId>{22838BEF-8BB2-4498-84A7-C5851F593DF1}</a:tableStyleId>
              </a:tblPr>
              <a:tblGrid>
                <a:gridCol w="1405890"/>
                <a:gridCol w="1405890"/>
                <a:gridCol w="1405890"/>
                <a:gridCol w="1405890"/>
              </a:tblGrid>
              <a:tr h="330281">
                <a:tc rowSpan="2">
                  <a:txBody>
                    <a:bodyPr/>
                    <a:lstStyle/>
                    <a:p>
                      <a:pPr algn="ctr">
                        <a:spcAft>
                          <a:spcPts val="0"/>
                        </a:spcAft>
                      </a:pPr>
                      <a:endParaRPr lang="en-US" sz="1800" dirty="0">
                        <a:latin typeface="Calibri"/>
                        <a:ea typeface="Calibri"/>
                        <a:cs typeface="Times New Roman"/>
                      </a:endParaRPr>
                    </a:p>
                  </a:txBody>
                  <a:tcPr marL="68580" marR="68580" marT="0" marB="0"/>
                </a:tc>
                <a:tc>
                  <a:txBody>
                    <a:bodyPr/>
                    <a:lstStyle/>
                    <a:p>
                      <a:pPr algn="ctr">
                        <a:spcAft>
                          <a:spcPts val="0"/>
                        </a:spcAft>
                      </a:pPr>
                      <a:r>
                        <a:rPr lang="en-GB" sz="1800"/>
                        <a:t>For an E</a:t>
                      </a:r>
                      <a:endParaRPr lang="en-US" sz="1800">
                        <a:latin typeface="Calibri"/>
                        <a:ea typeface="Calibri"/>
                        <a:cs typeface="Times New Roman"/>
                      </a:endParaRPr>
                    </a:p>
                  </a:txBody>
                  <a:tcPr marL="68580" marR="68580" marT="0" marB="0"/>
                </a:tc>
                <a:tc>
                  <a:txBody>
                    <a:bodyPr/>
                    <a:lstStyle/>
                    <a:p>
                      <a:pPr algn="ctr">
                        <a:spcAft>
                          <a:spcPts val="0"/>
                        </a:spcAft>
                      </a:pPr>
                      <a:r>
                        <a:rPr lang="en-GB" sz="1800"/>
                        <a:t>For an A</a:t>
                      </a:r>
                      <a:endParaRPr lang="en-US" sz="1800">
                        <a:latin typeface="Calibri"/>
                        <a:ea typeface="Calibri"/>
                        <a:cs typeface="Times New Roman"/>
                      </a:endParaRPr>
                    </a:p>
                  </a:txBody>
                  <a:tcPr marL="68580" marR="68580" marT="0" marB="0"/>
                </a:tc>
                <a:tc>
                  <a:txBody>
                    <a:bodyPr/>
                    <a:lstStyle/>
                    <a:p>
                      <a:pPr algn="ctr">
                        <a:spcAft>
                          <a:spcPts val="0"/>
                        </a:spcAft>
                      </a:pPr>
                      <a:r>
                        <a:rPr lang="en-GB" sz="1800"/>
                        <a:t>For and A*?</a:t>
                      </a:r>
                      <a:endParaRPr lang="en-US" sz="1800">
                        <a:latin typeface="Calibri"/>
                        <a:ea typeface="Calibri"/>
                        <a:cs typeface="Times New Roman"/>
                      </a:endParaRPr>
                    </a:p>
                  </a:txBody>
                  <a:tcPr marL="68580" marR="68580" marT="0" marB="0"/>
                </a:tc>
              </a:tr>
              <a:tr h="990841">
                <a:tc vMerge="1">
                  <a:txBody>
                    <a:bodyPr/>
                    <a:lstStyle/>
                    <a:p>
                      <a:endParaRPr lang="en-US"/>
                    </a:p>
                  </a:txBody>
                  <a:tcPr/>
                </a:tc>
                <a:tc>
                  <a:txBody>
                    <a:bodyPr/>
                    <a:lstStyle/>
                    <a:p>
                      <a:pPr algn="ctr">
                        <a:spcAft>
                          <a:spcPts val="0"/>
                        </a:spcAft>
                      </a:pPr>
                      <a:endParaRPr lang="en-US" sz="1800" dirty="0"/>
                    </a:p>
                    <a:p>
                      <a:pPr>
                        <a:spcAft>
                          <a:spcPts val="0"/>
                        </a:spcAft>
                      </a:pPr>
                      <a:r>
                        <a:rPr lang="en-GB" sz="1800" dirty="0" smtClean="0"/>
                        <a:t>30-34 </a:t>
                      </a:r>
                      <a:r>
                        <a:rPr lang="en-GB" sz="1800" dirty="0" smtClean="0"/>
                        <a:t>/ </a:t>
                      </a:r>
                      <a:endParaRPr lang="en-US" sz="1800" dirty="0"/>
                    </a:p>
                    <a:p>
                      <a:pPr algn="ctr">
                        <a:spcAft>
                          <a:spcPts val="0"/>
                        </a:spcAft>
                      </a:pPr>
                      <a:r>
                        <a:rPr lang="en-GB" sz="1800" dirty="0"/>
                        <a:t>                70</a:t>
                      </a:r>
                      <a:endParaRPr lang="en-US" sz="1800" dirty="0">
                        <a:latin typeface="Calibri"/>
                        <a:ea typeface="Calibri"/>
                        <a:cs typeface="Times New Roman"/>
                      </a:endParaRPr>
                    </a:p>
                  </a:txBody>
                  <a:tcPr marL="68580" marR="68580" marT="0" marB="0"/>
                </a:tc>
                <a:tc>
                  <a:txBody>
                    <a:bodyPr/>
                    <a:lstStyle/>
                    <a:p>
                      <a:pPr algn="ctr">
                        <a:spcAft>
                          <a:spcPts val="0"/>
                        </a:spcAft>
                      </a:pPr>
                      <a:endParaRPr lang="en-US" sz="1800" dirty="0"/>
                    </a:p>
                    <a:p>
                      <a:pPr>
                        <a:spcAft>
                          <a:spcPts val="0"/>
                        </a:spcAft>
                      </a:pPr>
                      <a:r>
                        <a:rPr lang="en-GB" sz="1800" dirty="0" smtClean="0"/>
                        <a:t>50-55 </a:t>
                      </a:r>
                      <a:r>
                        <a:rPr lang="en-GB" sz="1800" dirty="0" smtClean="0"/>
                        <a:t>/ </a:t>
                      </a:r>
                      <a:endParaRPr lang="en-US" sz="1800" dirty="0"/>
                    </a:p>
                    <a:p>
                      <a:pPr>
                        <a:spcAft>
                          <a:spcPts val="0"/>
                        </a:spcAft>
                      </a:pPr>
                      <a:r>
                        <a:rPr lang="en-GB" sz="1800" dirty="0"/>
                        <a:t>                   </a:t>
                      </a:r>
                      <a:r>
                        <a:rPr lang="en-GB" sz="1800" dirty="0" smtClean="0"/>
                        <a:t>70</a:t>
                      </a:r>
                      <a:endParaRPr lang="en-US" sz="1800" dirty="0">
                        <a:latin typeface="Calibri"/>
                        <a:ea typeface="Calibri"/>
                        <a:cs typeface="Times New Roman"/>
                      </a:endParaRPr>
                    </a:p>
                  </a:txBody>
                  <a:tcPr marL="68580" marR="68580" marT="0" marB="0"/>
                </a:tc>
                <a:tc>
                  <a:txBody>
                    <a:bodyPr/>
                    <a:lstStyle/>
                    <a:p>
                      <a:pPr algn="ctr">
                        <a:spcAft>
                          <a:spcPts val="0"/>
                        </a:spcAft>
                      </a:pPr>
                      <a:endParaRPr lang="en-US" sz="1800" dirty="0"/>
                    </a:p>
                    <a:p>
                      <a:pPr>
                        <a:spcAft>
                          <a:spcPts val="0"/>
                        </a:spcAft>
                      </a:pPr>
                      <a:r>
                        <a:rPr lang="en-GB" sz="1800" dirty="0" smtClean="0"/>
                        <a:t>High</a:t>
                      </a:r>
                      <a:r>
                        <a:rPr lang="en-GB" sz="1800" baseline="0" dirty="0" smtClean="0"/>
                        <a:t> 50s</a:t>
                      </a:r>
                      <a:r>
                        <a:rPr lang="en-GB" sz="1800" dirty="0" smtClean="0"/>
                        <a:t> </a:t>
                      </a:r>
                      <a:r>
                        <a:rPr lang="en-GB" sz="1800" dirty="0" smtClean="0"/>
                        <a:t>/</a:t>
                      </a:r>
                      <a:endParaRPr lang="en-US" sz="1800" dirty="0"/>
                    </a:p>
                    <a:p>
                      <a:pPr>
                        <a:spcAft>
                          <a:spcPts val="0"/>
                        </a:spcAft>
                      </a:pPr>
                      <a:r>
                        <a:rPr lang="en-GB" sz="1800" dirty="0"/>
                        <a:t>                 70</a:t>
                      </a:r>
                      <a:endParaRPr lang="en-US" sz="1800" dirty="0">
                        <a:latin typeface="Calibri"/>
                        <a:ea typeface="Calibri"/>
                        <a:cs typeface="Times New Roman"/>
                      </a:endParaRPr>
                    </a:p>
                  </a:txBody>
                  <a:tcPr marL="68580" marR="68580" marT="0" marB="0"/>
                </a:tc>
              </a:tr>
            </a:tbl>
          </a:graphicData>
        </a:graphic>
      </p:graphicFrame>
      <p:pic>
        <p:nvPicPr>
          <p:cNvPr id="14356" name="Picture 1"/>
          <p:cNvPicPr>
            <a:picLocks noChangeAspect="1" noChangeArrowheads="1"/>
          </p:cNvPicPr>
          <p:nvPr/>
        </p:nvPicPr>
        <p:blipFill>
          <a:blip r:embed="rId2"/>
          <a:srcRect/>
          <a:stretch>
            <a:fillRect/>
          </a:stretch>
        </p:blipFill>
        <p:spPr bwMode="auto">
          <a:xfrm>
            <a:off x="1928813" y="2071688"/>
            <a:ext cx="942975" cy="95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0" y="214313"/>
            <a:ext cx="4757738" cy="725487"/>
          </a:xfrm>
        </p:spPr>
        <p:txBody>
          <a:bodyPr/>
          <a:lstStyle/>
          <a:p>
            <a:pPr eaLnBrk="1" hangingPunct="1"/>
            <a:r>
              <a:rPr lang="en-GB" b="1" smtClean="0"/>
              <a:t>Diagrams?</a:t>
            </a:r>
            <a:r>
              <a:rPr lang="en-GB" smtClean="0"/>
              <a:t> </a:t>
            </a:r>
            <a:endParaRPr lang="en-US" smtClean="0"/>
          </a:p>
        </p:txBody>
      </p:sp>
      <p:sp>
        <p:nvSpPr>
          <p:cNvPr id="3" name="Content Placeholder 2"/>
          <p:cNvSpPr>
            <a:spLocks noGrp="1"/>
          </p:cNvSpPr>
          <p:nvPr>
            <p:ph sz="half" idx="1"/>
          </p:nvPr>
        </p:nvSpPr>
        <p:spPr>
          <a:xfrm>
            <a:off x="357188" y="1643063"/>
            <a:ext cx="3286125" cy="4525962"/>
          </a:xfrm>
        </p:spPr>
        <p:txBody>
          <a:bodyPr rtlCol="0">
            <a:normAutofit fontScale="92500" lnSpcReduction="10000"/>
          </a:bodyPr>
          <a:lstStyle/>
          <a:p>
            <a:pPr eaLnBrk="1" fontAlgn="auto" hangingPunct="1">
              <a:spcAft>
                <a:spcPts val="0"/>
              </a:spcAft>
              <a:buFont typeface="Arial" pitchFamily="34" charset="0"/>
              <a:buChar char="•"/>
              <a:defRPr/>
            </a:pPr>
            <a:r>
              <a:rPr lang="en-GB" dirty="0" smtClean="0"/>
              <a:t>Can you draw them quickly?</a:t>
            </a:r>
            <a:endParaRPr lang="en-US" dirty="0" smtClean="0"/>
          </a:p>
          <a:p>
            <a:pPr eaLnBrk="1" fontAlgn="auto" hangingPunct="1">
              <a:spcAft>
                <a:spcPts val="0"/>
              </a:spcAft>
              <a:buFont typeface="Arial" pitchFamily="34" charset="0"/>
              <a:buChar char="•"/>
              <a:defRPr/>
            </a:pPr>
            <a:r>
              <a:rPr lang="en-GB" dirty="0" smtClean="0"/>
              <a:t>Are they quicker to draw than to write about the same thing?</a:t>
            </a:r>
            <a:endParaRPr lang="en-US" dirty="0" smtClean="0"/>
          </a:p>
          <a:p>
            <a:pPr eaLnBrk="1" fontAlgn="auto" hangingPunct="1">
              <a:spcAft>
                <a:spcPts val="0"/>
              </a:spcAft>
              <a:buFont typeface="Arial" pitchFamily="34" charset="0"/>
              <a:buChar char="•"/>
              <a:defRPr/>
            </a:pPr>
            <a:r>
              <a:rPr lang="en-GB" dirty="0" smtClean="0"/>
              <a:t>Can you remember it, including the labels?</a:t>
            </a:r>
            <a:endParaRPr lang="en-US" dirty="0" smtClean="0"/>
          </a:p>
          <a:p>
            <a:pPr eaLnBrk="1" fontAlgn="auto" hangingPunct="1">
              <a:spcAft>
                <a:spcPts val="0"/>
              </a:spcAft>
              <a:buFont typeface="Arial" pitchFamily="34" charset="0"/>
              <a:buChar char="•"/>
              <a:defRPr/>
            </a:pPr>
            <a:r>
              <a:rPr lang="en-GB" dirty="0" smtClean="0"/>
              <a:t>Have you integrated into the text? </a:t>
            </a:r>
            <a:endParaRPr lang="en-US" dirty="0" smtClean="0"/>
          </a:p>
          <a:p>
            <a:pPr eaLnBrk="1" fontAlgn="auto" hangingPunct="1">
              <a:spcAft>
                <a:spcPts val="0"/>
              </a:spcAft>
              <a:buFont typeface="Arial" pitchFamily="34" charset="0"/>
              <a:buChar char="•"/>
              <a:defRPr/>
            </a:pPr>
            <a:endParaRPr lang="en-US" dirty="0" smtClean="0"/>
          </a:p>
        </p:txBody>
      </p:sp>
      <p:pic>
        <p:nvPicPr>
          <p:cNvPr id="31748" name="Picture 2"/>
          <p:cNvPicPr>
            <a:picLocks noChangeAspect="1" noChangeArrowheads="1"/>
          </p:cNvPicPr>
          <p:nvPr/>
        </p:nvPicPr>
        <p:blipFill>
          <a:blip r:embed="rId2"/>
          <a:srcRect/>
          <a:stretch>
            <a:fillRect/>
          </a:stretch>
        </p:blipFill>
        <p:spPr bwMode="auto">
          <a:xfrm>
            <a:off x="3786188" y="214313"/>
            <a:ext cx="3786187" cy="3409950"/>
          </a:xfrm>
          <a:prstGeom prst="rect">
            <a:avLst/>
          </a:prstGeom>
          <a:noFill/>
          <a:ln w="9525">
            <a:noFill/>
            <a:miter lim="800000"/>
            <a:headEnd/>
            <a:tailEnd/>
          </a:ln>
        </p:spPr>
      </p:pic>
      <p:pic>
        <p:nvPicPr>
          <p:cNvPr id="31749" name="Picture 3"/>
          <p:cNvPicPr>
            <a:picLocks noChangeAspect="1" noChangeArrowheads="1"/>
          </p:cNvPicPr>
          <p:nvPr/>
        </p:nvPicPr>
        <p:blipFill>
          <a:blip r:embed="rId3"/>
          <a:srcRect/>
          <a:stretch>
            <a:fillRect/>
          </a:stretch>
        </p:blipFill>
        <p:spPr bwMode="auto">
          <a:xfrm>
            <a:off x="4286250" y="4000500"/>
            <a:ext cx="4587875" cy="2357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b="1" smtClean="0"/>
              <a:t>Ongoing evaluation and conclusions </a:t>
            </a:r>
            <a:endParaRPr lang="en-US" smtClean="0"/>
          </a:p>
        </p:txBody>
      </p:sp>
      <p:graphicFrame>
        <p:nvGraphicFramePr>
          <p:cNvPr id="5" name="Content Placeholder 4"/>
          <p:cNvGraphicFramePr>
            <a:graphicFrameLocks noGrp="1"/>
          </p:cNvGraphicFramePr>
          <p:nvPr>
            <p:ph sz="half" idx="1"/>
          </p:nvPr>
        </p:nvGraphicFramePr>
        <p:xfrm>
          <a:off x="714375" y="1071563"/>
          <a:ext cx="7786742" cy="975360"/>
        </p:xfrm>
        <a:graphic>
          <a:graphicData uri="http://schemas.openxmlformats.org/drawingml/2006/table">
            <a:tbl>
              <a:tblPr>
                <a:tableStyleId>{22838BEF-8BB2-4498-84A7-C5851F593DF1}</a:tableStyleId>
              </a:tblPr>
              <a:tblGrid>
                <a:gridCol w="904819"/>
                <a:gridCol w="6881923"/>
              </a:tblGrid>
              <a:tr h="548276">
                <a:tc>
                  <a:txBody>
                    <a:bodyPr/>
                    <a:lstStyle/>
                    <a:p>
                      <a:pPr>
                        <a:spcAft>
                          <a:spcPts val="0"/>
                        </a:spcAft>
                      </a:pPr>
                      <a:r>
                        <a:rPr lang="en-US" sz="1600"/>
                        <a:t>12-15</a:t>
                      </a:r>
                      <a:endParaRPr lang="en-US" sz="1600">
                        <a:latin typeface="Calibri"/>
                        <a:ea typeface="Calibri"/>
                        <a:cs typeface="Times New Roman"/>
                      </a:endParaRPr>
                    </a:p>
                  </a:txBody>
                  <a:tcPr marL="61681" marR="61681" marT="0" marB="0"/>
                </a:tc>
                <a:tc>
                  <a:txBody>
                    <a:bodyPr/>
                    <a:lstStyle/>
                    <a:p>
                      <a:pPr marL="342900" lvl="0" indent="-342900">
                        <a:spcAft>
                          <a:spcPts val="0"/>
                        </a:spcAft>
                        <a:buFont typeface="Symbol"/>
                        <a:buChar char=""/>
                        <a:tabLst>
                          <a:tab pos="457200" algn="l"/>
                        </a:tabLst>
                      </a:pPr>
                      <a:r>
                        <a:rPr lang="en-US" sz="1600" dirty="0"/>
                        <a:t>Clearly stated</a:t>
                      </a:r>
                    </a:p>
                    <a:p>
                      <a:pPr marL="342900" lvl="0" indent="-342900">
                        <a:spcAft>
                          <a:spcPts val="0"/>
                        </a:spcAft>
                        <a:buFont typeface="Symbol"/>
                        <a:buChar char=""/>
                        <a:tabLst>
                          <a:tab pos="457200" algn="l"/>
                        </a:tabLst>
                      </a:pPr>
                      <a:r>
                        <a:rPr lang="en-US" sz="1600" dirty="0"/>
                        <a:t>Thorough recall of content/case studies used in essay</a:t>
                      </a:r>
                    </a:p>
                    <a:p>
                      <a:pPr marL="342900" lvl="0" indent="-342900">
                        <a:spcAft>
                          <a:spcPts val="0"/>
                        </a:spcAft>
                        <a:buFont typeface="Symbol"/>
                        <a:buChar char=""/>
                        <a:tabLst>
                          <a:tab pos="457200" algn="l"/>
                        </a:tabLst>
                      </a:pPr>
                      <a:r>
                        <a:rPr lang="en-US" sz="1600" dirty="0"/>
                        <a:t>Ongoing evaluation throughout report</a:t>
                      </a:r>
                    </a:p>
                    <a:p>
                      <a:pPr marL="342900" lvl="0" indent="-342900">
                        <a:spcAft>
                          <a:spcPts val="0"/>
                        </a:spcAft>
                        <a:buFont typeface="Symbol"/>
                        <a:buChar char=""/>
                        <a:tabLst>
                          <a:tab pos="457200" algn="l"/>
                        </a:tabLst>
                      </a:pPr>
                      <a:r>
                        <a:rPr lang="en-US" sz="1600" dirty="0"/>
                        <a:t>Understands the complexity of the question</a:t>
                      </a:r>
                      <a:endParaRPr lang="en-US" sz="1600" dirty="0">
                        <a:latin typeface="Calibri"/>
                        <a:ea typeface="Calibri"/>
                        <a:cs typeface="Times New Roman"/>
                      </a:endParaRPr>
                    </a:p>
                  </a:txBody>
                  <a:tcPr marL="61681" marR="61681" marT="0" marB="0"/>
                </a:tc>
              </a:tr>
            </a:tbl>
          </a:graphicData>
        </a:graphic>
      </p:graphicFrame>
      <p:sp>
        <p:nvSpPr>
          <p:cNvPr id="32779" name="Content Placeholder 3"/>
          <p:cNvSpPr>
            <a:spLocks noGrp="1"/>
          </p:cNvSpPr>
          <p:nvPr>
            <p:ph sz="half" idx="2"/>
          </p:nvPr>
        </p:nvSpPr>
        <p:spPr>
          <a:xfrm>
            <a:off x="285750" y="2428875"/>
            <a:ext cx="8401050" cy="3697288"/>
          </a:xfrm>
        </p:spPr>
        <p:txBody>
          <a:bodyPr/>
          <a:lstStyle/>
          <a:p>
            <a:pPr eaLnBrk="1" hangingPunct="1"/>
            <a:r>
              <a:rPr lang="en-GB" smtClean="0"/>
              <a:t>conclusion marks include ongoing evaluation</a:t>
            </a:r>
          </a:p>
          <a:p>
            <a:pPr eaLnBrk="1" hangingPunct="1"/>
            <a:r>
              <a:rPr lang="en-GB" smtClean="0"/>
              <a:t>look at this </a:t>
            </a:r>
            <a:r>
              <a:rPr lang="en-GB" b="1" smtClean="0"/>
              <a:t>evaluative summary,</a:t>
            </a:r>
            <a:r>
              <a:rPr lang="en-GB" smtClean="0"/>
              <a:t> followed by a </a:t>
            </a:r>
            <a:r>
              <a:rPr lang="en-GB" b="1" smtClean="0"/>
              <a:t>comparative link:</a:t>
            </a:r>
            <a:endParaRPr lang="en-US" smtClean="0"/>
          </a:p>
          <a:p>
            <a:pPr eaLnBrk="1" hangingPunct="1"/>
            <a:endParaRPr lang="en-US" smtClean="0"/>
          </a:p>
        </p:txBody>
      </p:sp>
      <p:pic>
        <p:nvPicPr>
          <p:cNvPr id="32780" name="Picture 1"/>
          <p:cNvPicPr>
            <a:picLocks noChangeAspect="1" noChangeArrowheads="1"/>
          </p:cNvPicPr>
          <p:nvPr/>
        </p:nvPicPr>
        <p:blipFill>
          <a:blip r:embed="rId2"/>
          <a:srcRect/>
          <a:stretch>
            <a:fillRect/>
          </a:stretch>
        </p:blipFill>
        <p:spPr bwMode="auto">
          <a:xfrm>
            <a:off x="1071563" y="3929063"/>
            <a:ext cx="6843712" cy="2643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sz="half" idx="1"/>
          </p:nvPr>
        </p:nvSpPr>
        <p:spPr>
          <a:xfrm>
            <a:off x="457200" y="428625"/>
            <a:ext cx="8401050" cy="2214563"/>
          </a:xfrm>
        </p:spPr>
        <p:txBody>
          <a:bodyPr/>
          <a:lstStyle/>
          <a:p>
            <a:pPr eaLnBrk="1" hangingPunct="1"/>
            <a:r>
              <a:rPr lang="en-GB" smtClean="0"/>
              <a:t>This candidate has taken a much more in-your-face approach, but is works quite well</a:t>
            </a:r>
          </a:p>
          <a:p>
            <a:pPr eaLnBrk="1" hangingPunct="1"/>
            <a:r>
              <a:rPr lang="en-GB" smtClean="0"/>
              <a:t>it evaluates and summarises and because this is a report the heavily structured approach is fine:</a:t>
            </a:r>
            <a:endParaRPr lang="en-US" smtClean="0"/>
          </a:p>
          <a:p>
            <a:pPr eaLnBrk="1" hangingPunct="1"/>
            <a:endParaRPr lang="en-US" smtClean="0"/>
          </a:p>
        </p:txBody>
      </p:sp>
      <p:pic>
        <p:nvPicPr>
          <p:cNvPr id="33795" name="Picture 2"/>
          <p:cNvPicPr>
            <a:picLocks noChangeAspect="1" noChangeArrowheads="1"/>
          </p:cNvPicPr>
          <p:nvPr/>
        </p:nvPicPr>
        <p:blipFill>
          <a:blip r:embed="rId2"/>
          <a:srcRect/>
          <a:stretch>
            <a:fillRect/>
          </a:stretch>
        </p:blipFill>
        <p:spPr bwMode="auto">
          <a:xfrm>
            <a:off x="1285875" y="2428875"/>
            <a:ext cx="6224588" cy="3714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sz="half" idx="1"/>
          </p:nvPr>
        </p:nvSpPr>
        <p:spPr>
          <a:xfrm>
            <a:off x="214313" y="214313"/>
            <a:ext cx="3429000" cy="5911850"/>
          </a:xfrm>
        </p:spPr>
        <p:txBody>
          <a:bodyPr/>
          <a:lstStyle/>
          <a:p>
            <a:pPr eaLnBrk="1" hangingPunct="1"/>
            <a:r>
              <a:rPr lang="en-GB" sz="1800" dirty="0" smtClean="0"/>
              <a:t>This candidate wrote a top level conclusion and you can learn a few tips from it:</a:t>
            </a:r>
          </a:p>
          <a:p>
            <a:pPr eaLnBrk="1" hangingPunct="1"/>
            <a:endParaRPr lang="en-US" sz="1800" dirty="0" smtClean="0"/>
          </a:p>
          <a:p>
            <a:pPr eaLnBrk="1" hangingPunct="1"/>
            <a:r>
              <a:rPr lang="en-GB" sz="1800" i="1" dirty="0" smtClean="0"/>
              <a:t>It uses words from the question i.e. challenges</a:t>
            </a:r>
            <a:endParaRPr lang="en-US" sz="1800" i="1" dirty="0" smtClean="0"/>
          </a:p>
          <a:p>
            <a:pPr eaLnBrk="1" hangingPunct="1"/>
            <a:r>
              <a:rPr lang="en-GB" sz="1800" i="1" dirty="0" smtClean="0"/>
              <a:t>It’s broken up into  small chunks, each one making a concluding point </a:t>
            </a:r>
            <a:endParaRPr lang="en-US" sz="1800" i="1" dirty="0" smtClean="0"/>
          </a:p>
          <a:p>
            <a:pPr eaLnBrk="1" hangingPunct="1"/>
            <a:r>
              <a:rPr lang="en-GB" sz="1800" i="1" dirty="0" smtClean="0"/>
              <a:t>Its language is evaluative e.g. however, furthermore.</a:t>
            </a:r>
            <a:endParaRPr lang="en-US" sz="1800" i="1" dirty="0" smtClean="0"/>
          </a:p>
          <a:p>
            <a:pPr eaLnBrk="1" hangingPunct="1"/>
            <a:r>
              <a:rPr lang="en-GB" sz="1800" i="1" dirty="0" smtClean="0"/>
              <a:t>It refers back to key evidence from the main body of the report e.g. ‘Figure 4’</a:t>
            </a:r>
            <a:endParaRPr lang="en-US" sz="1800" i="1" dirty="0" smtClean="0"/>
          </a:p>
          <a:p>
            <a:pPr eaLnBrk="1" hangingPunct="1"/>
            <a:r>
              <a:rPr lang="en-GB" sz="1800" i="1" dirty="0" smtClean="0"/>
              <a:t>It clearly states that LEDCs and MEDCs face different levels of challenge </a:t>
            </a:r>
            <a:endParaRPr lang="en-US" sz="1800" i="1" dirty="0" smtClean="0"/>
          </a:p>
          <a:p>
            <a:pPr eaLnBrk="1" hangingPunct="1"/>
            <a:r>
              <a:rPr lang="en-GB" sz="1800" i="1" dirty="0" smtClean="0"/>
              <a:t>If you were being picky, it might have been good to refer to case studies and examples used more directly. </a:t>
            </a:r>
            <a:endParaRPr lang="en-US" sz="1800" i="1" dirty="0" smtClean="0"/>
          </a:p>
          <a:p>
            <a:pPr eaLnBrk="1" hangingPunct="1"/>
            <a:endParaRPr lang="en-US" sz="1800" dirty="0" smtClean="0"/>
          </a:p>
        </p:txBody>
      </p:sp>
      <p:pic>
        <p:nvPicPr>
          <p:cNvPr id="34819" name="Picture 2"/>
          <p:cNvPicPr>
            <a:picLocks noGrp="1" noChangeAspect="1" noChangeArrowheads="1"/>
          </p:cNvPicPr>
          <p:nvPr>
            <p:ph sz="half" idx="2"/>
          </p:nvPr>
        </p:nvPicPr>
        <p:blipFill>
          <a:blip r:embed="rId2"/>
          <a:srcRect b="9752"/>
          <a:stretch>
            <a:fillRect/>
          </a:stretch>
        </p:blipFill>
        <p:spPr>
          <a:xfrm>
            <a:off x="3857625" y="1357313"/>
            <a:ext cx="5110163" cy="4143375"/>
          </a:xfr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GB" b="1" smtClean="0"/>
              <a:t>QWC</a:t>
            </a:r>
            <a:endParaRPr lang="en-US" smtClean="0"/>
          </a:p>
        </p:txBody>
      </p:sp>
      <p:graphicFrame>
        <p:nvGraphicFramePr>
          <p:cNvPr id="5" name="Content Placeholder 4"/>
          <p:cNvGraphicFramePr>
            <a:graphicFrameLocks noGrp="1"/>
          </p:cNvGraphicFramePr>
          <p:nvPr>
            <p:ph sz="half" idx="1"/>
          </p:nvPr>
        </p:nvGraphicFramePr>
        <p:xfrm>
          <a:off x="357188" y="1857375"/>
          <a:ext cx="8401080" cy="2438400"/>
        </p:xfrm>
        <a:graphic>
          <a:graphicData uri="http://schemas.openxmlformats.org/drawingml/2006/table">
            <a:tbl>
              <a:tblPr>
                <a:tableStyleId>{22838BEF-8BB2-4498-84A7-C5851F593DF1}</a:tableStyleId>
              </a:tblPr>
              <a:tblGrid>
                <a:gridCol w="786341"/>
                <a:gridCol w="7614739"/>
              </a:tblGrid>
              <a:tr h="662645">
                <a:tc>
                  <a:txBody>
                    <a:bodyPr/>
                    <a:lstStyle/>
                    <a:p>
                      <a:pPr>
                        <a:spcAft>
                          <a:spcPts val="0"/>
                        </a:spcAft>
                      </a:pPr>
                      <a:r>
                        <a:rPr lang="en-US" sz="2000"/>
                        <a:t>9-10</a:t>
                      </a:r>
                      <a:endParaRPr lang="en-US" sz="2000">
                        <a:latin typeface="Calibri"/>
                        <a:ea typeface="Calibri"/>
                        <a:cs typeface="Times New Roman"/>
                      </a:endParaRPr>
                    </a:p>
                  </a:txBody>
                  <a:tcPr marL="49698" marR="49698" marT="0" marB="0"/>
                </a:tc>
                <a:tc>
                  <a:txBody>
                    <a:bodyPr/>
                    <a:lstStyle/>
                    <a:p>
                      <a:pPr marL="342900" lvl="0" indent="-342900">
                        <a:spcAft>
                          <a:spcPts val="0"/>
                        </a:spcAft>
                        <a:buFont typeface="Symbol"/>
                        <a:buChar char=""/>
                        <a:tabLst>
                          <a:tab pos="457200" algn="l"/>
                        </a:tabLst>
                      </a:pPr>
                      <a:r>
                        <a:rPr lang="en-US" sz="2000" dirty="0"/>
                        <a:t>Coherent structure and sequencing with obvious report style sub sections</a:t>
                      </a:r>
                    </a:p>
                    <a:p>
                      <a:pPr marL="342900" lvl="0" indent="-342900">
                        <a:spcAft>
                          <a:spcPts val="0"/>
                        </a:spcAft>
                        <a:buFont typeface="Symbol"/>
                        <a:buChar char=""/>
                        <a:tabLst>
                          <a:tab pos="457200" algn="l"/>
                        </a:tabLst>
                      </a:pPr>
                      <a:r>
                        <a:rPr lang="en-US" sz="2000" dirty="0"/>
                        <a:t>Excellent standards of spelling and punctuation</a:t>
                      </a:r>
                    </a:p>
                    <a:p>
                      <a:pPr marL="342900" lvl="0" indent="-342900">
                        <a:spcAft>
                          <a:spcPts val="0"/>
                        </a:spcAft>
                        <a:buFont typeface="Symbol"/>
                        <a:buChar char=""/>
                        <a:tabLst>
                          <a:tab pos="457200" algn="l"/>
                        </a:tabLst>
                      </a:pPr>
                      <a:r>
                        <a:rPr lang="en-US" sz="2000" dirty="0"/>
                        <a:t>Geographical  vocabulary used correctly</a:t>
                      </a:r>
                    </a:p>
                    <a:p>
                      <a:pPr marL="342900" lvl="0" indent="-342900">
                        <a:spcAft>
                          <a:spcPts val="0"/>
                        </a:spcAft>
                        <a:buFont typeface="Symbol"/>
                        <a:buChar char=""/>
                        <a:tabLst>
                          <a:tab pos="457200" algn="l"/>
                        </a:tabLst>
                      </a:pPr>
                      <a:r>
                        <a:rPr lang="en-US" sz="2000" dirty="0"/>
                        <a:t>Diagrams/maps, if used, incorporated into text and support argument</a:t>
                      </a:r>
                    </a:p>
                    <a:p>
                      <a:pPr marL="342900" lvl="0" indent="-342900">
                        <a:spcAft>
                          <a:spcPts val="0"/>
                        </a:spcAft>
                        <a:buFont typeface="Symbol"/>
                        <a:buChar char=""/>
                        <a:tabLst>
                          <a:tab pos="457200" algn="l"/>
                        </a:tabLst>
                      </a:pPr>
                      <a:r>
                        <a:rPr lang="en-US" sz="2000" dirty="0"/>
                        <a:t>Referenced/acknowledged material :obvious evidencing/sourcing from wide range of sources (texts, journals, internet, DVDs etc)</a:t>
                      </a:r>
                      <a:endParaRPr lang="en-US" sz="2000" dirty="0">
                        <a:latin typeface="Calibri"/>
                        <a:ea typeface="Calibri"/>
                        <a:cs typeface="Times New Roman"/>
                      </a:endParaRPr>
                    </a:p>
                  </a:txBody>
                  <a:tcPr marL="49698" marR="49698" marT="0" marB="0"/>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Grp="1" noChangeAspect="1" noChangeArrowheads="1"/>
          </p:cNvPicPr>
          <p:nvPr>
            <p:ph sz="half" idx="1"/>
          </p:nvPr>
        </p:nvPicPr>
        <p:blipFill>
          <a:blip r:embed="rId2"/>
          <a:srcRect b="4565"/>
          <a:stretch>
            <a:fillRect/>
          </a:stretch>
        </p:blipFill>
        <p:spPr bwMode="auto">
          <a:xfrm>
            <a:off x="571472" y="-1"/>
            <a:ext cx="5214974" cy="676021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GB" smtClean="0"/>
              <a:t>Less really is more:</a:t>
            </a:r>
            <a:endParaRPr lang="en-US" smtClean="0"/>
          </a:p>
        </p:txBody>
      </p:sp>
      <p:sp>
        <p:nvSpPr>
          <p:cNvPr id="15363" name="Content Placeholder 2"/>
          <p:cNvSpPr>
            <a:spLocks noGrp="1"/>
          </p:cNvSpPr>
          <p:nvPr>
            <p:ph idx="1"/>
          </p:nvPr>
        </p:nvSpPr>
        <p:spPr>
          <a:xfrm>
            <a:off x="457200" y="1600200"/>
            <a:ext cx="3400425" cy="4525963"/>
          </a:xfrm>
        </p:spPr>
        <p:txBody>
          <a:bodyPr/>
          <a:lstStyle/>
          <a:p>
            <a:pPr eaLnBrk="1" hangingPunct="1"/>
            <a:r>
              <a:rPr lang="en-GB" smtClean="0"/>
              <a:t>The approach on the </a:t>
            </a:r>
            <a:r>
              <a:rPr lang="en-GB" b="1" smtClean="0">
                <a:solidFill>
                  <a:srgbClr val="FFFF99"/>
                </a:solidFill>
              </a:rPr>
              <a:t>LEFT,</a:t>
            </a:r>
            <a:r>
              <a:rPr lang="en-GB" smtClean="0">
                <a:solidFill>
                  <a:srgbClr val="FFFF99"/>
                </a:solidFill>
              </a:rPr>
              <a:t>   </a:t>
            </a:r>
            <a:r>
              <a:rPr lang="en-GB" smtClean="0"/>
              <a:t>fewer case studies are applied to the question will always </a:t>
            </a:r>
            <a:r>
              <a:rPr lang="en-GB" b="1" smtClean="0"/>
              <a:t>score more marks</a:t>
            </a:r>
            <a:r>
              <a:rPr lang="en-GB" smtClean="0"/>
              <a:t> that the approach on the right where endless case studies are churned out with no link to the actual question. </a:t>
            </a:r>
            <a:endParaRPr lang="en-US" smtClean="0"/>
          </a:p>
          <a:p>
            <a:pPr eaLnBrk="1" hangingPunct="1"/>
            <a:endParaRPr lang="en-US" smtClean="0"/>
          </a:p>
        </p:txBody>
      </p:sp>
      <p:pic>
        <p:nvPicPr>
          <p:cNvPr id="15364" name="Picture 2"/>
          <p:cNvPicPr>
            <a:picLocks noChangeAspect="1" noChangeArrowheads="1"/>
          </p:cNvPicPr>
          <p:nvPr/>
        </p:nvPicPr>
        <p:blipFill>
          <a:blip r:embed="rId2"/>
          <a:srcRect/>
          <a:stretch>
            <a:fillRect/>
          </a:stretch>
        </p:blipFill>
        <p:spPr bwMode="auto">
          <a:xfrm>
            <a:off x="4071938" y="1643063"/>
            <a:ext cx="4489450" cy="3786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14282" y="214290"/>
            <a:ext cx="3971924" cy="725487"/>
          </a:xfrm>
        </p:spPr>
        <p:txBody>
          <a:bodyPr/>
          <a:lstStyle/>
          <a:p>
            <a:pPr eaLnBrk="1" hangingPunct="1"/>
            <a:r>
              <a:rPr lang="en-US" b="1" dirty="0" smtClean="0"/>
              <a:t>The pre-release</a:t>
            </a:r>
            <a:endParaRPr lang="en-US" dirty="0" smtClean="0"/>
          </a:p>
        </p:txBody>
      </p:sp>
      <p:sp>
        <p:nvSpPr>
          <p:cNvPr id="3" name="Content Placeholder 2"/>
          <p:cNvSpPr>
            <a:spLocks noGrp="1"/>
          </p:cNvSpPr>
          <p:nvPr>
            <p:ph idx="1"/>
          </p:nvPr>
        </p:nvSpPr>
        <p:spPr>
          <a:xfrm>
            <a:off x="457200" y="4643446"/>
            <a:ext cx="8229600" cy="1928826"/>
          </a:xfrm>
        </p:spPr>
        <p:txBody>
          <a:bodyPr rtlCol="0">
            <a:normAutofit lnSpcReduction="10000"/>
          </a:bodyPr>
          <a:lstStyle/>
          <a:p>
            <a:pPr eaLnBrk="1" fontAlgn="auto" hangingPunct="1">
              <a:spcAft>
                <a:spcPts val="0"/>
              </a:spcAft>
              <a:buFont typeface="Arial" pitchFamily="34" charset="0"/>
              <a:buChar char="•"/>
              <a:defRPr/>
            </a:pPr>
            <a:r>
              <a:rPr lang="en-GB" dirty="0" smtClean="0"/>
              <a:t>Within the pre-release statement will be </a:t>
            </a:r>
            <a:r>
              <a:rPr lang="en-GB" b="1" dirty="0" smtClean="0"/>
              <a:t>key words.</a:t>
            </a:r>
            <a:r>
              <a:rPr lang="en-GB" dirty="0" smtClean="0"/>
              <a:t> </a:t>
            </a:r>
          </a:p>
          <a:p>
            <a:pPr eaLnBrk="1" fontAlgn="auto" hangingPunct="1">
              <a:spcAft>
                <a:spcPts val="0"/>
              </a:spcAft>
              <a:buFont typeface="Arial" pitchFamily="34" charset="0"/>
              <a:buChar char="•"/>
              <a:defRPr/>
            </a:pPr>
            <a:r>
              <a:rPr lang="en-GB" dirty="0" smtClean="0"/>
              <a:t>These words can also be found of you look in the </a:t>
            </a:r>
            <a:r>
              <a:rPr lang="en-GB" b="1" dirty="0" smtClean="0"/>
              <a:t>specification</a:t>
            </a:r>
            <a:endParaRPr lang="en-GB" dirty="0" smtClean="0"/>
          </a:p>
          <a:p>
            <a:pPr eaLnBrk="1" fontAlgn="auto" hangingPunct="1">
              <a:spcAft>
                <a:spcPts val="0"/>
              </a:spcAft>
              <a:buFont typeface="Arial" pitchFamily="34" charset="0"/>
              <a:buChar char="•"/>
              <a:defRPr/>
            </a:pPr>
            <a:r>
              <a:rPr lang="en-GB" dirty="0" smtClean="0"/>
              <a:t>the pre-release statement is identifying the areas of the specification which the </a:t>
            </a:r>
            <a:r>
              <a:rPr lang="en-GB" b="1" dirty="0" smtClean="0"/>
              <a:t>examination question</a:t>
            </a:r>
            <a:r>
              <a:rPr lang="en-GB" dirty="0" smtClean="0"/>
              <a:t> will focus on; for instance:</a:t>
            </a:r>
            <a:endParaRPr lang="en-US" dirty="0" smtClean="0"/>
          </a:p>
          <a:p>
            <a:pPr eaLnBrk="1" fontAlgn="auto" hangingPunct="1">
              <a:spcAft>
                <a:spcPts val="0"/>
              </a:spcAft>
              <a:buFont typeface="Arial" pitchFamily="34" charset="0"/>
              <a:buChar char="•"/>
              <a:defRPr/>
            </a:pPr>
            <a:endParaRPr lang="en-US" dirty="0" smtClean="0"/>
          </a:p>
        </p:txBody>
      </p:sp>
      <p:pic>
        <p:nvPicPr>
          <p:cNvPr id="16391" name="Picture 7"/>
          <p:cNvPicPr>
            <a:picLocks noChangeAspect="1" noChangeArrowheads="1"/>
          </p:cNvPicPr>
          <p:nvPr/>
        </p:nvPicPr>
        <p:blipFill>
          <a:blip r:embed="rId2"/>
          <a:srcRect r="11397"/>
          <a:stretch>
            <a:fillRect/>
          </a:stretch>
        </p:blipFill>
        <p:spPr bwMode="auto">
          <a:xfrm>
            <a:off x="285720" y="1928802"/>
            <a:ext cx="7275735" cy="1357322"/>
          </a:xfrm>
          <a:prstGeom prst="rect">
            <a:avLst/>
          </a:prstGeom>
          <a:noFill/>
          <a:ln w="9525">
            <a:noFill/>
            <a:miter lim="800000"/>
            <a:headEnd/>
            <a:tailEnd/>
          </a:ln>
        </p:spPr>
      </p:pic>
      <p:sp>
        <p:nvSpPr>
          <p:cNvPr id="16392" name="AutoShape 8"/>
          <p:cNvSpPr>
            <a:spLocks noChangeArrowheads="1"/>
          </p:cNvSpPr>
          <p:nvPr/>
        </p:nvSpPr>
        <p:spPr bwMode="auto">
          <a:xfrm>
            <a:off x="3357554" y="3643314"/>
            <a:ext cx="4214842" cy="928694"/>
          </a:xfrm>
          <a:prstGeom prst="wedgeRoundRectCallout">
            <a:avLst>
              <a:gd name="adj1" fmla="val -26888"/>
              <a:gd name="adj2" fmla="val -112826"/>
              <a:gd name="adj3" fmla="val 16667"/>
            </a:avLst>
          </a:prstGeom>
          <a:solidFill>
            <a:schemeClr val="accent6">
              <a:lumMod val="40000"/>
              <a:lumOff val="6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600" b="0" i="0" u="none" strike="noStrike" cap="none" normalizeH="0" baseline="0" smtClean="0">
                <a:ln>
                  <a:noFill/>
                </a:ln>
                <a:solidFill>
                  <a:schemeClr val="tx1"/>
                </a:solidFill>
                <a:effectLst/>
                <a:latin typeface="Calibri" pitchFamily="34" charset="0"/>
              </a:rPr>
              <a:t>The </a:t>
            </a:r>
            <a:r>
              <a:rPr kumimoji="0" lang="en-GB" sz="1600" b="1" i="0" u="none" strike="noStrike" cap="none" normalizeH="0" baseline="0" smtClean="0">
                <a:ln>
                  <a:noFill/>
                </a:ln>
                <a:solidFill>
                  <a:schemeClr val="tx1"/>
                </a:solidFill>
                <a:effectLst/>
                <a:latin typeface="Calibri" pitchFamily="34" charset="0"/>
              </a:rPr>
              <a:t>‘research’ </a:t>
            </a:r>
            <a:r>
              <a:rPr kumimoji="0" lang="en-GB" sz="1600" b="0" i="0" u="none" strike="noStrike" cap="none" normalizeH="0" baseline="0" smtClean="0">
                <a:ln>
                  <a:noFill/>
                </a:ln>
                <a:solidFill>
                  <a:schemeClr val="tx1"/>
                </a:solidFill>
                <a:effectLst/>
                <a:latin typeface="Calibri" pitchFamily="34" charset="0"/>
              </a:rPr>
              <a:t>bullet makes suggestions about the range of case studies and examples you need.</a:t>
            </a:r>
            <a:endParaRPr kumimoji="0" lang="en-GB" sz="1600" b="0"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16393" name="AutoShape 9"/>
          <p:cNvSpPr>
            <a:spLocks noChangeArrowheads="1"/>
          </p:cNvSpPr>
          <p:nvPr/>
        </p:nvSpPr>
        <p:spPr bwMode="auto">
          <a:xfrm>
            <a:off x="5214942" y="857232"/>
            <a:ext cx="3695700" cy="857256"/>
          </a:xfrm>
          <a:prstGeom prst="wedgeRoundRectCallout">
            <a:avLst>
              <a:gd name="adj1" fmla="val 4470"/>
              <a:gd name="adj2" fmla="val 125008"/>
              <a:gd name="adj3" fmla="val 16667"/>
            </a:avLst>
          </a:prstGeom>
          <a:solidFill>
            <a:schemeClr val="accent6">
              <a:lumMod val="40000"/>
              <a:lumOff val="6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600" b="0" i="0" u="none" strike="noStrike" cap="none" normalizeH="0" baseline="0" smtClean="0">
                <a:ln>
                  <a:noFill/>
                </a:ln>
                <a:solidFill>
                  <a:schemeClr val="tx1"/>
                </a:solidFill>
                <a:effectLst/>
                <a:latin typeface="Calibri" pitchFamily="34" charset="0"/>
              </a:rPr>
              <a:t>The</a:t>
            </a:r>
            <a:r>
              <a:rPr kumimoji="0" lang="en-GB" sz="1600" b="1" i="0" u="none" strike="noStrike" cap="none" normalizeH="0" baseline="0" smtClean="0">
                <a:ln>
                  <a:noFill/>
                </a:ln>
                <a:solidFill>
                  <a:schemeClr val="tx1"/>
                </a:solidFill>
                <a:effectLst/>
                <a:latin typeface="Calibri" pitchFamily="34" charset="0"/>
              </a:rPr>
              <a:t> ‘explore’</a:t>
            </a:r>
            <a:r>
              <a:rPr kumimoji="0" lang="en-GB" sz="1600" b="0" i="0" u="none" strike="noStrike" cap="none" normalizeH="0" baseline="0" smtClean="0">
                <a:ln>
                  <a:noFill/>
                </a:ln>
                <a:solidFill>
                  <a:schemeClr val="tx1"/>
                </a:solidFill>
                <a:effectLst/>
                <a:latin typeface="Calibri" pitchFamily="34" charset="0"/>
              </a:rPr>
              <a:t> bullet gives you an idea of which concepts, ideas and theories you need to focus on.</a:t>
            </a:r>
            <a:endParaRPr kumimoji="0" lang="en-US" sz="16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nvPr>
        </p:nvGraphicFramePr>
        <p:xfrm>
          <a:off x="428625" y="357188"/>
          <a:ext cx="8286808" cy="6357981"/>
        </p:xfrm>
        <a:graphic>
          <a:graphicData uri="http://schemas.openxmlformats.org/drawingml/2006/table">
            <a:tbl>
              <a:tblPr>
                <a:tableStyleId>{22838BEF-8BB2-4498-84A7-C5851F593DF1}</a:tableStyleId>
              </a:tblPr>
              <a:tblGrid>
                <a:gridCol w="1811225"/>
                <a:gridCol w="6475583"/>
              </a:tblGrid>
              <a:tr h="1327325">
                <a:tc>
                  <a:txBody>
                    <a:bodyPr/>
                    <a:lstStyle/>
                    <a:p>
                      <a:pPr algn="ctr">
                        <a:spcAft>
                          <a:spcPts val="0"/>
                        </a:spcAft>
                      </a:pPr>
                      <a:r>
                        <a:rPr lang="en-GB" sz="2000" dirty="0"/>
                        <a:t>Pre-release research focus</a:t>
                      </a:r>
                      <a:endParaRPr lang="en-US" sz="2000" dirty="0"/>
                    </a:p>
                    <a:p>
                      <a:pPr algn="ctr">
                        <a:spcAft>
                          <a:spcPts val="0"/>
                        </a:spcAft>
                      </a:pPr>
                      <a:r>
                        <a:rPr lang="en-GB" sz="2000" dirty="0">
                          <a:sym typeface="Wingdings"/>
                        </a:rPr>
                        <a:t></a:t>
                      </a:r>
                      <a:endParaRPr lang="en-US" sz="2000" dirty="0">
                        <a:latin typeface="Calibri"/>
                        <a:ea typeface="Calibri"/>
                        <a:cs typeface="Times New Roman"/>
                      </a:endParaRPr>
                    </a:p>
                  </a:txBody>
                  <a:tcPr marL="45548" marR="45548" marT="0" marB="0"/>
                </a:tc>
                <a:tc>
                  <a:txBody>
                    <a:bodyPr/>
                    <a:lstStyle/>
                    <a:p>
                      <a:pPr marL="342900" lvl="0" indent="-342900">
                        <a:spcAft>
                          <a:spcPts val="0"/>
                        </a:spcAft>
                        <a:buFont typeface="Symbol"/>
                        <a:buNone/>
                      </a:pPr>
                      <a:endParaRPr lang="en-US" sz="2000" dirty="0">
                        <a:latin typeface="Calibri"/>
                        <a:ea typeface="Calibri"/>
                        <a:cs typeface="Times New Roman"/>
                      </a:endParaRPr>
                    </a:p>
                  </a:txBody>
                  <a:tcPr marL="45548" marR="45548" marT="0" marB="0"/>
                </a:tc>
              </a:tr>
              <a:tr h="3926273">
                <a:tc>
                  <a:txBody>
                    <a:bodyPr/>
                    <a:lstStyle/>
                    <a:p>
                      <a:pPr algn="ctr">
                        <a:spcAft>
                          <a:spcPts val="0"/>
                        </a:spcAft>
                      </a:pPr>
                      <a:r>
                        <a:rPr lang="en-GB" sz="2000"/>
                        <a:t>Specification</a:t>
                      </a:r>
                      <a:endParaRPr lang="en-US" sz="2000"/>
                    </a:p>
                    <a:p>
                      <a:pPr algn="ctr">
                        <a:spcAft>
                          <a:spcPts val="0"/>
                        </a:spcAft>
                      </a:pPr>
                      <a:r>
                        <a:rPr lang="en-GB" sz="2000">
                          <a:sym typeface="Wingdings"/>
                        </a:rPr>
                        <a:t></a:t>
                      </a:r>
                      <a:endParaRPr lang="en-US" sz="2000">
                        <a:latin typeface="Calibri"/>
                        <a:ea typeface="Calibri"/>
                        <a:cs typeface="Times New Roman"/>
                      </a:endParaRPr>
                    </a:p>
                  </a:txBody>
                  <a:tcPr marL="45548" marR="45548" marT="0" marB="0"/>
                </a:tc>
                <a:tc>
                  <a:txBody>
                    <a:bodyPr/>
                    <a:lstStyle/>
                    <a:p>
                      <a:pPr>
                        <a:spcAft>
                          <a:spcPts val="0"/>
                        </a:spcAft>
                      </a:pPr>
                      <a:r>
                        <a:rPr lang="en-GB" sz="2000" dirty="0" smtClean="0"/>
                        <a:t>Section </a:t>
                      </a:r>
                      <a:r>
                        <a:rPr lang="en-GB" sz="2000" dirty="0" smtClean="0"/>
                        <a:t>2</a:t>
                      </a:r>
                    </a:p>
                    <a:p>
                      <a:pPr>
                        <a:spcAft>
                          <a:spcPts val="0"/>
                        </a:spcAft>
                      </a:pPr>
                      <a:endParaRPr lang="en-GB" sz="2000" dirty="0" smtClean="0"/>
                    </a:p>
                    <a:p>
                      <a:pPr>
                        <a:spcAft>
                          <a:spcPts val="0"/>
                        </a:spcAft>
                      </a:pPr>
                      <a:endParaRPr lang="en-GB" sz="2000" dirty="0" smtClean="0"/>
                    </a:p>
                    <a:p>
                      <a:pPr>
                        <a:spcAft>
                          <a:spcPts val="0"/>
                        </a:spcAft>
                      </a:pPr>
                      <a:endParaRPr lang="en-GB" sz="2000" dirty="0" smtClean="0"/>
                    </a:p>
                    <a:p>
                      <a:pPr>
                        <a:spcAft>
                          <a:spcPts val="0"/>
                        </a:spcAft>
                      </a:pPr>
                      <a:endParaRPr lang="en-GB" sz="2000" dirty="0" smtClean="0"/>
                    </a:p>
                    <a:p>
                      <a:pPr>
                        <a:spcAft>
                          <a:spcPts val="0"/>
                        </a:spcAft>
                      </a:pPr>
                      <a:endParaRPr lang="en-GB" sz="2000" dirty="0" smtClean="0"/>
                    </a:p>
                    <a:p>
                      <a:pPr>
                        <a:spcAft>
                          <a:spcPts val="0"/>
                        </a:spcAft>
                      </a:pPr>
                      <a:r>
                        <a:rPr lang="en-GB" sz="2000" dirty="0" smtClean="0"/>
                        <a:t>Section 3</a:t>
                      </a:r>
                      <a:endParaRPr lang="en-US" sz="2000" dirty="0">
                        <a:latin typeface="Calibri"/>
                        <a:ea typeface="Calibri"/>
                        <a:cs typeface="Times New Roman"/>
                      </a:endParaRPr>
                    </a:p>
                  </a:txBody>
                  <a:tcPr marL="45548" marR="45548" marT="0" marB="0"/>
                </a:tc>
              </a:tr>
              <a:tr h="1104383">
                <a:tc>
                  <a:txBody>
                    <a:bodyPr/>
                    <a:lstStyle/>
                    <a:p>
                      <a:pPr algn="ctr">
                        <a:spcAft>
                          <a:spcPts val="0"/>
                        </a:spcAft>
                      </a:pPr>
                      <a:r>
                        <a:rPr lang="en-GB" sz="2000" dirty="0"/>
                        <a:t>Exam Question</a:t>
                      </a:r>
                      <a:endParaRPr lang="en-US" sz="2000" dirty="0">
                        <a:latin typeface="Calibri"/>
                        <a:ea typeface="Calibri"/>
                        <a:cs typeface="Times New Roman"/>
                      </a:endParaRPr>
                    </a:p>
                  </a:txBody>
                  <a:tcPr marL="45548" marR="45548" marT="0" marB="0"/>
                </a:tc>
                <a:tc>
                  <a:txBody>
                    <a:bodyPr/>
                    <a:lstStyle/>
                    <a:p>
                      <a:pPr>
                        <a:spcAft>
                          <a:spcPts val="0"/>
                        </a:spcAft>
                      </a:pPr>
                      <a:endParaRPr lang="en-US" sz="2000" dirty="0">
                        <a:latin typeface="Calibri"/>
                        <a:ea typeface="Calibri"/>
                        <a:cs typeface="Times New Roman"/>
                      </a:endParaRPr>
                    </a:p>
                  </a:txBody>
                  <a:tcPr marL="45548" marR="45548" marT="0" marB="0"/>
                </a:tc>
              </a:tr>
            </a:tbl>
          </a:graphicData>
        </a:graphic>
      </p:graphicFrame>
      <p:pic>
        <p:nvPicPr>
          <p:cNvPr id="6" name="Picture 7"/>
          <p:cNvPicPr>
            <a:picLocks noChangeAspect="1" noChangeArrowheads="1"/>
          </p:cNvPicPr>
          <p:nvPr/>
        </p:nvPicPr>
        <p:blipFill>
          <a:blip r:embed="rId2"/>
          <a:srcRect r="11397"/>
          <a:stretch>
            <a:fillRect/>
          </a:stretch>
        </p:blipFill>
        <p:spPr bwMode="auto">
          <a:xfrm>
            <a:off x="2285984" y="500042"/>
            <a:ext cx="6143636" cy="1146124"/>
          </a:xfrm>
          <a:prstGeom prst="rect">
            <a:avLst/>
          </a:prstGeom>
          <a:noFill/>
          <a:ln w="9525">
            <a:noFill/>
            <a:miter lim="800000"/>
            <a:headEnd/>
            <a:tailEnd/>
          </a:ln>
        </p:spPr>
      </p:pic>
      <p:pic>
        <p:nvPicPr>
          <p:cNvPr id="17427" name="Picture 1"/>
          <p:cNvPicPr>
            <a:picLocks noChangeAspect="1" noChangeArrowheads="1"/>
          </p:cNvPicPr>
          <p:nvPr/>
        </p:nvPicPr>
        <p:blipFill>
          <a:blip r:embed="rId3"/>
          <a:srcRect l="1953" t="17253" r="10136" b="72684"/>
          <a:stretch>
            <a:fillRect/>
          </a:stretch>
        </p:blipFill>
        <p:spPr bwMode="auto">
          <a:xfrm>
            <a:off x="2357421" y="5715016"/>
            <a:ext cx="6174285" cy="785818"/>
          </a:xfrm>
          <a:prstGeom prst="rect">
            <a:avLst/>
          </a:prstGeom>
          <a:noFill/>
          <a:ln w="9525">
            <a:noFill/>
            <a:miter lim="800000"/>
            <a:headEnd/>
            <a:tailEnd/>
          </a:ln>
        </p:spPr>
      </p:pic>
      <p:pic>
        <p:nvPicPr>
          <p:cNvPr id="17428" name="Picture 20"/>
          <p:cNvPicPr>
            <a:picLocks noChangeAspect="1" noChangeArrowheads="1"/>
          </p:cNvPicPr>
          <p:nvPr/>
        </p:nvPicPr>
        <p:blipFill>
          <a:blip r:embed="rId4"/>
          <a:srcRect b="34694"/>
          <a:stretch>
            <a:fillRect/>
          </a:stretch>
        </p:blipFill>
        <p:spPr bwMode="auto">
          <a:xfrm>
            <a:off x="2357421" y="2071678"/>
            <a:ext cx="5813267" cy="1500198"/>
          </a:xfrm>
          <a:prstGeom prst="rect">
            <a:avLst/>
          </a:prstGeom>
          <a:noFill/>
          <a:ln w="9525">
            <a:noFill/>
            <a:miter lim="800000"/>
            <a:headEnd/>
            <a:tailEnd/>
          </a:ln>
        </p:spPr>
      </p:pic>
      <p:pic>
        <p:nvPicPr>
          <p:cNvPr id="17429" name="Picture 21"/>
          <p:cNvPicPr>
            <a:picLocks noChangeAspect="1" noChangeArrowheads="1"/>
          </p:cNvPicPr>
          <p:nvPr/>
        </p:nvPicPr>
        <p:blipFill>
          <a:blip r:embed="rId5"/>
          <a:srcRect/>
          <a:stretch>
            <a:fillRect/>
          </a:stretch>
        </p:blipFill>
        <p:spPr bwMode="auto">
          <a:xfrm>
            <a:off x="2428860" y="3857628"/>
            <a:ext cx="5572164" cy="1717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GB" b="1" smtClean="0"/>
              <a:t>Question styles</a:t>
            </a:r>
            <a:endParaRPr lang="en-US" smtClean="0"/>
          </a:p>
        </p:txBody>
      </p:sp>
      <p:sp>
        <p:nvSpPr>
          <p:cNvPr id="3" name="Content Placeholder 2"/>
          <p:cNvSpPr>
            <a:spLocks noGrp="1"/>
          </p:cNvSpPr>
          <p:nvPr>
            <p:ph sz="half" idx="1"/>
          </p:nvPr>
        </p:nvSpPr>
        <p:spPr>
          <a:xfrm>
            <a:off x="457200" y="1071563"/>
            <a:ext cx="8329613" cy="5054600"/>
          </a:xfrm>
        </p:spPr>
        <p:txBody>
          <a:bodyPr rtlCol="0">
            <a:normAutofit fontScale="55000" lnSpcReduction="20000"/>
          </a:bodyPr>
          <a:lstStyle/>
          <a:p>
            <a:pPr eaLnBrk="1" fontAlgn="auto" hangingPunct="1">
              <a:spcAft>
                <a:spcPts val="0"/>
              </a:spcAft>
              <a:buFont typeface="Arial" pitchFamily="34" charset="0"/>
              <a:buChar char="•"/>
              <a:defRPr/>
            </a:pPr>
            <a:r>
              <a:rPr lang="en-GB" sz="3200" dirty="0" smtClean="0"/>
              <a:t>Be prepared for a range of different questions styles and </a:t>
            </a:r>
            <a:r>
              <a:rPr lang="en-GB" sz="3200" b="1" dirty="0" smtClean="0"/>
              <a:t>command words</a:t>
            </a:r>
            <a:r>
              <a:rPr lang="en-GB" sz="3200" dirty="0" smtClean="0"/>
              <a:t> such as:</a:t>
            </a:r>
            <a:endParaRPr lang="en-US" sz="3200" dirty="0" smtClean="0"/>
          </a:p>
          <a:p>
            <a:pPr eaLnBrk="1" fontAlgn="auto" hangingPunct="1">
              <a:spcAft>
                <a:spcPts val="0"/>
              </a:spcAft>
              <a:buFont typeface="Arial" pitchFamily="34" charset="0"/>
              <a:buNone/>
              <a:defRPr/>
            </a:pPr>
            <a:endParaRPr lang="en-US" sz="3200" dirty="0" smtClean="0"/>
          </a:p>
          <a:p>
            <a:pPr eaLnBrk="1" fontAlgn="auto" hangingPunct="1">
              <a:spcAft>
                <a:spcPts val="0"/>
              </a:spcAft>
              <a:buFont typeface="Arial" pitchFamily="34" charset="0"/>
              <a:buNone/>
              <a:defRPr/>
            </a:pPr>
            <a:r>
              <a:rPr lang="en-GB" sz="3200" b="1" dirty="0" smtClean="0">
                <a:solidFill>
                  <a:srgbClr val="FFFF99"/>
                </a:solidFill>
              </a:rPr>
              <a:t>To what extent</a:t>
            </a:r>
            <a:r>
              <a:rPr lang="en-GB" sz="3200" dirty="0" smtClean="0">
                <a:solidFill>
                  <a:srgbClr val="FFFF99"/>
                </a:solidFill>
              </a:rPr>
              <a:t> does successful response to tectonic hazards depend on preparation and prediction? </a:t>
            </a:r>
            <a:endParaRPr lang="en-US" sz="3200" dirty="0" smtClean="0">
              <a:solidFill>
                <a:srgbClr val="FFFF99"/>
              </a:solidFill>
            </a:endParaRPr>
          </a:p>
          <a:p>
            <a:pPr eaLnBrk="1" fontAlgn="auto" hangingPunct="1">
              <a:spcAft>
                <a:spcPts val="0"/>
              </a:spcAft>
              <a:buFont typeface="Arial" pitchFamily="34" charset="0"/>
              <a:buNone/>
              <a:defRPr/>
            </a:pPr>
            <a:r>
              <a:rPr lang="en-GB" sz="3200" b="1" dirty="0" smtClean="0">
                <a:solidFill>
                  <a:srgbClr val="FFFF99"/>
                </a:solidFill>
              </a:rPr>
              <a:t> </a:t>
            </a:r>
            <a:endParaRPr lang="en-US" sz="3200" dirty="0" smtClean="0">
              <a:solidFill>
                <a:srgbClr val="FFFF99"/>
              </a:solidFill>
            </a:endParaRPr>
          </a:p>
          <a:p>
            <a:pPr eaLnBrk="1" fontAlgn="auto" hangingPunct="1">
              <a:spcAft>
                <a:spcPts val="0"/>
              </a:spcAft>
              <a:buFont typeface="Arial" pitchFamily="34" charset="0"/>
              <a:buNone/>
              <a:defRPr/>
            </a:pPr>
            <a:r>
              <a:rPr lang="en-GB" sz="3200" dirty="0" smtClean="0">
                <a:solidFill>
                  <a:srgbClr val="FFFF99"/>
                </a:solidFill>
              </a:rPr>
              <a:t>Tectonic hazard impacts are largely economic in the developed world and social in the developing world. </a:t>
            </a:r>
            <a:r>
              <a:rPr lang="en-GB" sz="3200" b="1" dirty="0" smtClean="0">
                <a:solidFill>
                  <a:srgbClr val="FFFF99"/>
                </a:solidFill>
              </a:rPr>
              <a:t>Discuss</a:t>
            </a:r>
            <a:endParaRPr lang="en-US" sz="3200" dirty="0" smtClean="0">
              <a:solidFill>
                <a:srgbClr val="FFFF99"/>
              </a:solidFill>
            </a:endParaRPr>
          </a:p>
          <a:p>
            <a:pPr eaLnBrk="1" fontAlgn="auto" hangingPunct="1">
              <a:spcAft>
                <a:spcPts val="0"/>
              </a:spcAft>
              <a:buFont typeface="Arial" pitchFamily="34" charset="0"/>
              <a:buNone/>
              <a:defRPr/>
            </a:pPr>
            <a:r>
              <a:rPr lang="en-GB" sz="3200" b="1" dirty="0" smtClean="0">
                <a:solidFill>
                  <a:srgbClr val="FFFF99"/>
                </a:solidFill>
              </a:rPr>
              <a:t> </a:t>
            </a:r>
            <a:endParaRPr lang="en-US" sz="3200" dirty="0" smtClean="0">
              <a:solidFill>
                <a:srgbClr val="FFFF99"/>
              </a:solidFill>
            </a:endParaRPr>
          </a:p>
          <a:p>
            <a:pPr eaLnBrk="1" fontAlgn="auto" hangingPunct="1">
              <a:spcAft>
                <a:spcPts val="0"/>
              </a:spcAft>
              <a:buFont typeface="Arial" pitchFamily="34" charset="0"/>
              <a:buNone/>
              <a:defRPr/>
            </a:pPr>
            <a:r>
              <a:rPr lang="en-GB" sz="3200" b="1" dirty="0" smtClean="0">
                <a:solidFill>
                  <a:srgbClr val="FFFF99"/>
                </a:solidFill>
              </a:rPr>
              <a:t>Evaluate</a:t>
            </a:r>
            <a:r>
              <a:rPr lang="en-GB" sz="3200" dirty="0" smtClean="0">
                <a:solidFill>
                  <a:srgbClr val="FFFF99"/>
                </a:solidFill>
              </a:rPr>
              <a:t> the response to a range of tectonic hazards in contrasting physical and socio-economic locations.</a:t>
            </a:r>
            <a:endParaRPr lang="en-US" sz="3200" dirty="0" smtClean="0">
              <a:solidFill>
                <a:srgbClr val="FFFF99"/>
              </a:solidFill>
            </a:endParaRPr>
          </a:p>
          <a:p>
            <a:pPr eaLnBrk="1" fontAlgn="auto" hangingPunct="1">
              <a:spcAft>
                <a:spcPts val="0"/>
              </a:spcAft>
              <a:buFont typeface="Arial" pitchFamily="34" charset="0"/>
              <a:buNone/>
              <a:defRPr/>
            </a:pPr>
            <a:r>
              <a:rPr lang="en-GB" sz="3200" b="1" dirty="0" smtClean="0"/>
              <a:t> </a:t>
            </a:r>
            <a:endParaRPr lang="en-US" sz="3200" dirty="0" smtClean="0"/>
          </a:p>
          <a:p>
            <a:pPr eaLnBrk="1" fontAlgn="auto" hangingPunct="1">
              <a:spcAft>
                <a:spcPts val="0"/>
              </a:spcAft>
              <a:buFont typeface="Arial" pitchFamily="34" charset="0"/>
              <a:buChar char="•"/>
              <a:defRPr/>
            </a:pPr>
            <a:r>
              <a:rPr lang="en-GB" sz="3200" dirty="0" smtClean="0"/>
              <a:t>All questions are very open ended and are designed to be discursive i.e. you are supposed to engage in debate and argument, look at an issue from different perspectives, and then form a judgement / conclusion. </a:t>
            </a:r>
            <a:endParaRPr lang="en-US" sz="3200" dirty="0" smtClean="0"/>
          </a:p>
          <a:p>
            <a:pPr eaLnBrk="1" fontAlgn="auto" hangingPunct="1">
              <a:spcAft>
                <a:spcPts val="0"/>
              </a:spcAft>
              <a:buFont typeface="Arial" pitchFamily="34" charset="0"/>
              <a:buChar char="•"/>
              <a:defRPr/>
            </a:pPr>
            <a:endParaRPr lang="en-US" sz="3200" dirty="0" smtClean="0"/>
          </a:p>
          <a:p>
            <a:pPr eaLnBrk="1" fontAlgn="auto" hangingPunct="1">
              <a:spcAft>
                <a:spcPts val="0"/>
              </a:spcAft>
              <a:buFont typeface="Arial" pitchFamily="34" charset="0"/>
              <a:buChar char="•"/>
              <a:defRPr/>
            </a:pPr>
            <a:r>
              <a:rPr lang="en-GB" sz="3200" dirty="0" smtClean="0"/>
              <a:t>You basically have 1 ½ hours to do this. In Jan 2010 candidates getting 70/70 were writing 8-10 sides. </a:t>
            </a:r>
            <a:endParaRPr lang="en-US" sz="3200" dirty="0" smtClean="0"/>
          </a:p>
          <a:p>
            <a:pPr eaLnBrk="1" fontAlgn="auto" hangingPunct="1">
              <a:spcAft>
                <a:spcPts val="0"/>
              </a:spcAft>
              <a:buFont typeface="Arial" pitchFamily="34" charset="0"/>
              <a:buChar char="•"/>
              <a:defRPr/>
            </a:pPr>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b="1" smtClean="0"/>
              <a:t>Planning</a:t>
            </a:r>
            <a:endParaRPr lang="en-US" smtClean="0"/>
          </a:p>
        </p:txBody>
      </p:sp>
      <p:sp>
        <p:nvSpPr>
          <p:cNvPr id="19459" name="Content Placeholder 2"/>
          <p:cNvSpPr>
            <a:spLocks noGrp="1"/>
          </p:cNvSpPr>
          <p:nvPr>
            <p:ph sz="half" idx="1"/>
          </p:nvPr>
        </p:nvSpPr>
        <p:spPr>
          <a:xfrm>
            <a:off x="428625" y="1071563"/>
            <a:ext cx="8401050" cy="4525962"/>
          </a:xfrm>
        </p:spPr>
        <p:txBody>
          <a:bodyPr/>
          <a:lstStyle/>
          <a:p>
            <a:pPr eaLnBrk="1" hangingPunct="1"/>
            <a:r>
              <a:rPr lang="en-GB" smtClean="0"/>
              <a:t>Dividing up your time is important</a:t>
            </a:r>
          </a:p>
          <a:p>
            <a:pPr eaLnBrk="1" hangingPunct="1"/>
            <a:r>
              <a:rPr lang="en-GB" b="1" smtClean="0"/>
              <a:t>danger</a:t>
            </a:r>
            <a:r>
              <a:rPr lang="en-GB" smtClean="0"/>
              <a:t> is thinking you need to spend </a:t>
            </a:r>
            <a:r>
              <a:rPr lang="en-GB" b="1" smtClean="0"/>
              <a:t>most</a:t>
            </a:r>
            <a:r>
              <a:rPr lang="en-GB" smtClean="0"/>
              <a:t> of the 1 ½ hours on the ‘main bit / middle bit’ (analysis)</a:t>
            </a:r>
          </a:p>
          <a:p>
            <a:pPr eaLnBrk="1" hangingPunct="1"/>
            <a:r>
              <a:rPr lang="en-GB" smtClean="0"/>
              <a:t>you need to spend quite a lot of time on the introduction and conclusion as together these account for 25 of the 70 marks (</a:t>
            </a:r>
            <a:r>
              <a:rPr lang="en-GB" b="1" smtClean="0"/>
              <a:t>35%!).</a:t>
            </a:r>
            <a:endParaRPr lang="en-US" smtClean="0"/>
          </a:p>
          <a:p>
            <a:pPr eaLnBrk="1" hangingPunct="1"/>
            <a:endParaRPr lang="en-US" smtClean="0"/>
          </a:p>
        </p:txBody>
      </p:sp>
      <p:pic>
        <p:nvPicPr>
          <p:cNvPr id="19460" name="Picture 2"/>
          <p:cNvPicPr>
            <a:picLocks noChangeAspect="1" noChangeArrowheads="1"/>
          </p:cNvPicPr>
          <p:nvPr/>
        </p:nvPicPr>
        <p:blipFill>
          <a:blip r:embed="rId2"/>
          <a:srcRect/>
          <a:stretch>
            <a:fillRect/>
          </a:stretch>
        </p:blipFill>
        <p:spPr bwMode="auto">
          <a:xfrm>
            <a:off x="357188" y="4214813"/>
            <a:ext cx="8521700" cy="928687"/>
          </a:xfrm>
          <a:prstGeom prst="rect">
            <a:avLst/>
          </a:prstGeom>
          <a:noFill/>
          <a:ln w="9525">
            <a:noFill/>
            <a:miter lim="800000"/>
            <a:headEnd/>
            <a:tailEnd/>
          </a:ln>
        </p:spPr>
      </p:pic>
      <p:pic>
        <p:nvPicPr>
          <p:cNvPr id="19461" name="Picture 3" descr="MCj04414680000[1]"/>
          <p:cNvPicPr>
            <a:picLocks noChangeAspect="1" noChangeArrowheads="1"/>
          </p:cNvPicPr>
          <p:nvPr/>
        </p:nvPicPr>
        <p:blipFill>
          <a:blip r:embed="rId3"/>
          <a:srcRect/>
          <a:stretch>
            <a:fillRect/>
          </a:stretch>
        </p:blipFill>
        <p:spPr bwMode="auto">
          <a:xfrm>
            <a:off x="4143375" y="5357813"/>
            <a:ext cx="723900" cy="723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GB" smtClean="0"/>
              <a:t>Why plan? </a:t>
            </a:r>
            <a:endParaRPr lang="en-US" smtClean="0"/>
          </a:p>
        </p:txBody>
      </p:sp>
      <p:sp>
        <p:nvSpPr>
          <p:cNvPr id="6" name="Content Placeholder 5"/>
          <p:cNvSpPr>
            <a:spLocks noGrp="1"/>
          </p:cNvSpPr>
          <p:nvPr>
            <p:ph sz="half" idx="1"/>
          </p:nvPr>
        </p:nvSpPr>
        <p:spPr>
          <a:xfrm>
            <a:off x="457200" y="1071563"/>
            <a:ext cx="4038600" cy="5054600"/>
          </a:xfrm>
        </p:spPr>
        <p:txBody>
          <a:bodyPr rtlCol="0">
            <a:normAutofit fontScale="77500" lnSpcReduction="20000"/>
          </a:bodyPr>
          <a:lstStyle/>
          <a:p>
            <a:pPr eaLnBrk="1" fontAlgn="auto" hangingPunct="1">
              <a:spcAft>
                <a:spcPts val="0"/>
              </a:spcAft>
              <a:buFont typeface="Arial" pitchFamily="34" charset="0"/>
              <a:buChar char="•"/>
              <a:defRPr/>
            </a:pPr>
            <a:r>
              <a:rPr lang="en-GB" dirty="0" smtClean="0"/>
              <a:t>thinking time to digest and unpick the question </a:t>
            </a:r>
            <a:endParaRPr lang="en-US" dirty="0" smtClean="0"/>
          </a:p>
          <a:p>
            <a:pPr eaLnBrk="1" fontAlgn="auto" hangingPunct="1">
              <a:spcAft>
                <a:spcPts val="0"/>
              </a:spcAft>
              <a:buFont typeface="Arial" pitchFamily="34" charset="0"/>
              <a:buChar char="•"/>
              <a:defRPr/>
            </a:pPr>
            <a:r>
              <a:rPr lang="en-GB" dirty="0" smtClean="0"/>
              <a:t>consider the case studies and examples that can (and can’t) be used to support your answer</a:t>
            </a:r>
            <a:endParaRPr lang="en-US" dirty="0" smtClean="0"/>
          </a:p>
          <a:p>
            <a:pPr eaLnBrk="1" fontAlgn="auto" hangingPunct="1">
              <a:spcAft>
                <a:spcPts val="0"/>
              </a:spcAft>
              <a:buFont typeface="Arial" pitchFamily="34" charset="0"/>
              <a:buChar char="•"/>
              <a:defRPr/>
            </a:pPr>
            <a:r>
              <a:rPr lang="en-GB" dirty="0" smtClean="0"/>
              <a:t>set out a structure for all parts of your answer</a:t>
            </a:r>
            <a:endParaRPr lang="en-US" dirty="0" smtClean="0"/>
          </a:p>
          <a:p>
            <a:pPr eaLnBrk="1" fontAlgn="auto" hangingPunct="1">
              <a:spcAft>
                <a:spcPts val="0"/>
              </a:spcAft>
              <a:buFont typeface="Arial" pitchFamily="34" charset="0"/>
              <a:buChar char="•"/>
              <a:defRPr/>
            </a:pPr>
            <a:r>
              <a:rPr lang="en-GB" dirty="0" smtClean="0"/>
              <a:t>Writing this down will save time later and make your work logical </a:t>
            </a:r>
            <a:endParaRPr lang="en-US" dirty="0" smtClean="0"/>
          </a:p>
          <a:p>
            <a:pPr eaLnBrk="1" fontAlgn="auto" hangingPunct="1">
              <a:spcAft>
                <a:spcPts val="0"/>
              </a:spcAft>
              <a:buFont typeface="Arial" pitchFamily="34" charset="0"/>
              <a:buChar char="•"/>
              <a:defRPr/>
            </a:pPr>
            <a:r>
              <a:rPr lang="en-GB" dirty="0" smtClean="0"/>
              <a:t>The examiner will look at you plan and consider it as part of your work – if you run out of time, they will look to see what you planned to put in your conclusion.</a:t>
            </a:r>
            <a:endParaRPr lang="en-US" dirty="0" smtClean="0"/>
          </a:p>
          <a:p>
            <a:pPr eaLnBrk="1" fontAlgn="auto" hangingPunct="1">
              <a:spcAft>
                <a:spcPts val="0"/>
              </a:spcAft>
              <a:buFont typeface="Arial" pitchFamily="34" charset="0"/>
              <a:buChar char="•"/>
              <a:defRPr/>
            </a:pPr>
            <a:endParaRPr lang="en-US" dirty="0" smtClean="0"/>
          </a:p>
        </p:txBody>
      </p:sp>
      <p:pic>
        <p:nvPicPr>
          <p:cNvPr id="20484" name="Picture 2"/>
          <p:cNvPicPr>
            <a:picLocks noChangeAspect="1" noChangeArrowheads="1"/>
          </p:cNvPicPr>
          <p:nvPr/>
        </p:nvPicPr>
        <p:blipFill>
          <a:blip r:embed="rId2"/>
          <a:srcRect/>
          <a:stretch>
            <a:fillRect/>
          </a:stretch>
        </p:blipFill>
        <p:spPr bwMode="auto">
          <a:xfrm>
            <a:off x="4643438" y="1285875"/>
            <a:ext cx="4243387" cy="4814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74638"/>
            <a:ext cx="8229600" cy="939783"/>
          </a:xfrm>
        </p:spPr>
        <p:txBody>
          <a:bodyPr/>
          <a:lstStyle/>
          <a:p>
            <a:pPr eaLnBrk="1" hangingPunct="1"/>
            <a:r>
              <a:rPr lang="en-GB" b="1" dirty="0" smtClean="0"/>
              <a:t>A simpler plan, but with some structure</a:t>
            </a:r>
            <a:r>
              <a:rPr lang="en-US" dirty="0" smtClean="0"/>
              <a:t/>
            </a:r>
            <a:br>
              <a:rPr lang="en-US" dirty="0" smtClean="0"/>
            </a:br>
            <a:endParaRPr lang="en-US" dirty="0" smtClean="0"/>
          </a:p>
        </p:txBody>
      </p:sp>
      <p:sp>
        <p:nvSpPr>
          <p:cNvPr id="4" name="Content Placeholder 3"/>
          <p:cNvSpPr>
            <a:spLocks noGrp="1"/>
          </p:cNvSpPr>
          <p:nvPr>
            <p:ph sz="half" idx="2"/>
          </p:nvPr>
        </p:nvSpPr>
        <p:spPr>
          <a:xfrm>
            <a:off x="357158" y="1357298"/>
            <a:ext cx="8572560" cy="4525963"/>
          </a:xfrm>
        </p:spPr>
        <p:txBody>
          <a:bodyPr/>
          <a:lstStyle/>
          <a:p>
            <a:r>
              <a:rPr lang="en-GB" dirty="0" smtClean="0"/>
              <a:t>The previous </a:t>
            </a:r>
            <a:r>
              <a:rPr lang="en-GB" dirty="0" smtClean="0"/>
              <a:t>candidate </a:t>
            </a:r>
            <a:r>
              <a:rPr lang="en-GB" dirty="0" smtClean="0"/>
              <a:t> </a:t>
            </a:r>
            <a:r>
              <a:rPr lang="en-GB" dirty="0" smtClean="0"/>
              <a:t>divided their plan into sections. </a:t>
            </a:r>
            <a:endParaRPr lang="en-GB" dirty="0" smtClean="0"/>
          </a:p>
          <a:p>
            <a:r>
              <a:rPr lang="en-GB" dirty="0" smtClean="0"/>
              <a:t>It </a:t>
            </a:r>
            <a:r>
              <a:rPr lang="en-GB" dirty="0" smtClean="0"/>
              <a:t>could be argued </a:t>
            </a:r>
            <a:r>
              <a:rPr lang="en-GB" dirty="0" smtClean="0"/>
              <a:t>that the plan is </a:t>
            </a:r>
            <a:r>
              <a:rPr lang="en-GB" dirty="0" smtClean="0"/>
              <a:t>top heavy and perhaps they could have spent more time planning the analysis and conclusion? </a:t>
            </a:r>
            <a:endParaRPr lang="en-US" dirty="0" smtClean="0"/>
          </a:p>
          <a:p>
            <a:endParaRPr lang="en-US" dirty="0"/>
          </a:p>
        </p:txBody>
      </p:sp>
      <p:pic>
        <p:nvPicPr>
          <p:cNvPr id="21508" name="Picture 4"/>
          <p:cNvPicPr>
            <a:picLocks noGrp="1" noChangeAspect="1" noChangeArrowheads="1"/>
          </p:cNvPicPr>
          <p:nvPr>
            <p:ph sz="half" idx="1"/>
          </p:nvPr>
        </p:nvPicPr>
        <p:blipFill>
          <a:blip r:embed="rId2"/>
          <a:srcRect/>
          <a:stretch>
            <a:fillRect/>
          </a:stretch>
        </p:blipFill>
        <p:spPr bwMode="auto">
          <a:xfrm>
            <a:off x="1285852" y="4071942"/>
            <a:ext cx="6915371" cy="22860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TotalTime>
  <Words>1518</Words>
  <Application>Microsoft Office PowerPoint</Application>
  <PresentationFormat>On-screen Show (4:3)</PresentationFormat>
  <Paragraphs>225</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Times New Roman</vt:lpstr>
      <vt:lpstr>Wingdings</vt:lpstr>
      <vt:lpstr>Symbol</vt:lpstr>
      <vt:lpstr>Monotype Corsiva</vt:lpstr>
      <vt:lpstr>Office Theme</vt:lpstr>
      <vt:lpstr> Edexcel A2 Geography Unit 4: Geographical Research  </vt:lpstr>
      <vt:lpstr>Marks and Grades </vt:lpstr>
      <vt:lpstr>Less really is more:</vt:lpstr>
      <vt:lpstr>The pre-release</vt:lpstr>
      <vt:lpstr>Slide 5</vt:lpstr>
      <vt:lpstr>Question styles</vt:lpstr>
      <vt:lpstr>Planning</vt:lpstr>
      <vt:lpstr>Why plan? </vt:lpstr>
      <vt:lpstr>A simpler plan, but with some structure </vt:lpstr>
      <vt:lpstr>The generic mark scheme and its importance </vt:lpstr>
      <vt:lpstr>Product?</vt:lpstr>
      <vt:lpstr>Slide 12</vt:lpstr>
      <vt:lpstr>Introduction</vt:lpstr>
      <vt:lpstr>Slide 14</vt:lpstr>
      <vt:lpstr>Researching &amp; Methodology </vt:lpstr>
      <vt:lpstr>Slide 16</vt:lpstr>
      <vt:lpstr>Example of a methodology paragraph</vt:lpstr>
      <vt:lpstr>Slide 18</vt:lpstr>
      <vt:lpstr>Breaking your product up into a report</vt:lpstr>
      <vt:lpstr>Diagrams? </vt:lpstr>
      <vt:lpstr>Ongoing evaluation and conclusions </vt:lpstr>
      <vt:lpstr>Slide 22</vt:lpstr>
      <vt:lpstr>Slide 23</vt:lpstr>
      <vt:lpstr>QWC</vt:lpstr>
      <vt:lpstr>Slide 25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Bilborough College Edexcel AS Geography Unit 2: Geographical Investigations </dc:title>
  <dc:creator>Cameron JM Dunn</dc:creator>
  <cp:lastModifiedBy>cameron dunn</cp:lastModifiedBy>
  <cp:revision>23</cp:revision>
  <dcterms:created xsi:type="dcterms:W3CDTF">2010-02-20T10:58:49Z</dcterms:created>
  <dcterms:modified xsi:type="dcterms:W3CDTF">2011-03-05T17:37:52Z</dcterms:modified>
</cp:coreProperties>
</file>