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5" r:id="rId2"/>
    <p:sldId id="273" r:id="rId3"/>
    <p:sldId id="274" r:id="rId4"/>
    <p:sldId id="275"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4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87483DE-AEE9-4CD8-97FE-8008CA41F856}" type="datetimeFigureOut">
              <a:rPr lang="en-GB" smtClean="0"/>
              <a:t>15/09/2014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946C9EA-CC37-4091-8FEA-341315EC4E93}" type="slidenum">
              <a:rPr lang="en-GB" smtClean="0"/>
              <a:t>‹#›</a:t>
            </a:fld>
            <a:endParaRPr lang="en-GB"/>
          </a:p>
        </p:txBody>
      </p:sp>
    </p:spTree>
    <p:extLst>
      <p:ext uri="{BB962C8B-B14F-4D97-AF65-F5344CB8AC3E}">
        <p14:creationId xmlns:p14="http://schemas.microsoft.com/office/powerpoint/2010/main" val="113555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10F624-DEC6-4E82-A353-A7100CF66C9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134361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10F624-DEC6-4E82-A353-A7100CF66C9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39414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10F624-DEC6-4E82-A353-A7100CF66C9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205273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10F624-DEC6-4E82-A353-A7100CF66C9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394709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10F624-DEC6-4E82-A353-A7100CF66C9B}"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100867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10F624-DEC6-4E82-A353-A7100CF66C9B}"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137217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10F624-DEC6-4E82-A353-A7100CF66C9B}" type="datetimeFigureOut">
              <a:rPr lang="en-GB" smtClean="0"/>
              <a:t>15/09/2014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215142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10F624-DEC6-4E82-A353-A7100CF66C9B}" type="datetimeFigureOut">
              <a:rPr lang="en-GB" smtClean="0"/>
              <a:t>15/09/2014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152975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0F624-DEC6-4E82-A353-A7100CF66C9B}" type="datetimeFigureOut">
              <a:rPr lang="en-GB" smtClean="0"/>
              <a:t>15/09/2014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244153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0F624-DEC6-4E82-A353-A7100CF66C9B}"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40205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0F624-DEC6-4E82-A353-A7100CF66C9B}"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489F-DC78-416E-B6B3-09E47A7E317D}" type="slidenum">
              <a:rPr lang="en-GB" smtClean="0"/>
              <a:t>‹#›</a:t>
            </a:fld>
            <a:endParaRPr lang="en-GB"/>
          </a:p>
        </p:txBody>
      </p:sp>
    </p:spTree>
    <p:extLst>
      <p:ext uri="{BB962C8B-B14F-4D97-AF65-F5344CB8AC3E}">
        <p14:creationId xmlns:p14="http://schemas.microsoft.com/office/powerpoint/2010/main" val="202350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0F624-DEC6-4E82-A353-A7100CF66C9B}" type="datetimeFigureOut">
              <a:rPr lang="en-GB" smtClean="0"/>
              <a:t>15/09/2014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7489F-DC78-416E-B6B3-09E47A7E317D}" type="slidenum">
              <a:rPr lang="en-GB" smtClean="0"/>
              <a:t>‹#›</a:t>
            </a:fld>
            <a:endParaRPr lang="en-GB"/>
          </a:p>
        </p:txBody>
      </p:sp>
    </p:spTree>
    <p:extLst>
      <p:ext uri="{BB962C8B-B14F-4D97-AF65-F5344CB8AC3E}">
        <p14:creationId xmlns:p14="http://schemas.microsoft.com/office/powerpoint/2010/main" val="300123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75846" y="116630"/>
            <a:ext cx="6192688" cy="461665"/>
          </a:xfrm>
          <a:prstGeom prst="rect">
            <a:avLst/>
          </a:prstGeom>
          <a:solidFill>
            <a:schemeClr val="bg1"/>
          </a:solidFill>
          <a:ln w="38100">
            <a:solidFill>
              <a:srgbClr val="000000"/>
            </a:solidFill>
            <a:prstDash val="sysDot"/>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400" b="1" u="sng" dirty="0" smtClean="0">
                <a:solidFill>
                  <a:srgbClr val="009900"/>
                </a:solidFill>
                <a:latin typeface="Comic Sans MS" pitchFamily="66" charset="0"/>
              </a:rPr>
              <a:t>Managing </a:t>
            </a:r>
            <a:r>
              <a:rPr lang="en-GB" sz="2400" b="1" u="sng" dirty="0" smtClean="0">
                <a:solidFill>
                  <a:srgbClr val="009900"/>
                </a:solidFill>
                <a:latin typeface="Comic Sans MS" pitchFamily="66" charset="0"/>
              </a:rPr>
              <a:t>Biodiversity</a:t>
            </a:r>
            <a:endParaRPr lang="en-US" sz="2400" b="1" u="sng" dirty="0" smtClean="0">
              <a:solidFill>
                <a:srgbClr val="009900"/>
              </a:solidFill>
              <a:latin typeface="Comic Sans MS" pitchFamily="66" charset="0"/>
            </a:endParaRPr>
          </a:p>
        </p:txBody>
      </p:sp>
      <p:sp>
        <p:nvSpPr>
          <p:cNvPr id="3076" name="Text Box 17"/>
          <p:cNvSpPr txBox="1">
            <a:spLocks noChangeArrowheads="1"/>
          </p:cNvSpPr>
          <p:nvPr/>
        </p:nvSpPr>
        <p:spPr bwMode="auto">
          <a:xfrm>
            <a:off x="13079" y="620688"/>
            <a:ext cx="9144000" cy="646331"/>
          </a:xfrm>
          <a:prstGeom prst="rect">
            <a:avLst/>
          </a:prstGeom>
          <a:solidFill>
            <a:schemeClr val="bg1"/>
          </a:solidFill>
          <a:ln w="76200" cap="rnd">
            <a:solidFill>
              <a:srgbClr val="FF0000"/>
            </a:solidFill>
            <a:prstDash val="sysDot"/>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pPr>
            <a:r>
              <a:rPr lang="en-GB" dirty="0" smtClean="0">
                <a:latin typeface="Comic Sans MS" pitchFamily="66" charset="0"/>
              </a:rPr>
              <a:t>Learning Objectives:</a:t>
            </a:r>
          </a:p>
          <a:p>
            <a:pPr marL="0" indent="0" eaLnBrk="1" fontAlgn="base" hangingPunct="1">
              <a:spcAft>
                <a:spcPct val="0"/>
              </a:spcAft>
            </a:pPr>
            <a:r>
              <a:rPr lang="en-GB" dirty="0" smtClean="0">
                <a:latin typeface="Comic Sans MS" pitchFamily="66" charset="0"/>
              </a:rPr>
              <a:t>Who is trying to protect </a:t>
            </a:r>
            <a:r>
              <a:rPr lang="en-GB" dirty="0" err="1" smtClean="0">
                <a:latin typeface="Comic Sans MS" pitchFamily="66" charset="0"/>
              </a:rPr>
              <a:t>Daintree</a:t>
            </a:r>
            <a:r>
              <a:rPr lang="en-GB" dirty="0" smtClean="0">
                <a:latin typeface="Comic Sans MS" pitchFamily="66" charset="0"/>
              </a:rPr>
              <a:t> and why?</a:t>
            </a:r>
            <a:endParaRPr lang="en-GB" dirty="0" smtClean="0">
              <a:latin typeface="Comic Sans MS" pitchFamily="66" charset="0"/>
            </a:endParaRPr>
          </a:p>
        </p:txBody>
      </p:sp>
      <p:sp>
        <p:nvSpPr>
          <p:cNvPr id="3077" name="Text Box 18"/>
          <p:cNvSpPr txBox="1">
            <a:spLocks noChangeArrowheads="1"/>
          </p:cNvSpPr>
          <p:nvPr/>
        </p:nvSpPr>
        <p:spPr bwMode="auto">
          <a:xfrm>
            <a:off x="-5815" y="1340768"/>
            <a:ext cx="9144000" cy="923330"/>
          </a:xfrm>
          <a:prstGeom prst="rect">
            <a:avLst/>
          </a:prstGeom>
          <a:solidFill>
            <a:schemeClr val="bg1"/>
          </a:solidFill>
          <a:ln w="28575">
            <a:solidFill>
              <a:srgbClr val="6600CC"/>
            </a:solidFill>
            <a:prstDash val="solid"/>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pPr>
            <a:r>
              <a:rPr lang="en-GB" u="sng" dirty="0" smtClean="0">
                <a:solidFill>
                  <a:srgbClr val="00B050"/>
                </a:solidFill>
                <a:latin typeface="Comic Sans MS" pitchFamily="66" charset="0"/>
              </a:rPr>
              <a:t>Learning Outcomes:</a:t>
            </a:r>
          </a:p>
          <a:p>
            <a:pPr marL="0" indent="0" eaLnBrk="1" fontAlgn="base" hangingPunct="1">
              <a:spcAft>
                <a:spcPct val="0"/>
              </a:spcAft>
            </a:pPr>
            <a:r>
              <a:rPr lang="en-GB" dirty="0" smtClean="0">
                <a:solidFill>
                  <a:srgbClr val="00B050"/>
                </a:solidFill>
                <a:latin typeface="Comic Sans MS" pitchFamily="66" charset="0"/>
              </a:rPr>
              <a:t>Students will know the different groups with an interest in Daintree and what they are doing to protect it</a:t>
            </a:r>
          </a:p>
        </p:txBody>
      </p:sp>
      <p:sp>
        <p:nvSpPr>
          <p:cNvPr id="3079" name="Text Box 7"/>
          <p:cNvSpPr txBox="1">
            <a:spLocks noChangeArrowheads="1"/>
          </p:cNvSpPr>
          <p:nvPr/>
        </p:nvSpPr>
        <p:spPr bwMode="auto">
          <a:xfrm>
            <a:off x="6268534" y="220578"/>
            <a:ext cx="2839970" cy="707886"/>
          </a:xfrm>
          <a:prstGeom prst="rect">
            <a:avLst/>
          </a:prstGeom>
          <a:solidFill>
            <a:schemeClr val="bg1"/>
          </a:solidFill>
          <a:ln w="38100"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GB" sz="2000" b="1" dirty="0" smtClean="0">
                <a:solidFill>
                  <a:srgbClr val="009900"/>
                </a:solidFill>
                <a:latin typeface="Comic Sans MS" pitchFamily="66" charset="0"/>
              </a:rPr>
              <a:t>15th September </a:t>
            </a:r>
            <a:r>
              <a:rPr lang="en-GB" sz="2000" b="1" dirty="0" smtClean="0">
                <a:solidFill>
                  <a:srgbClr val="009900"/>
                </a:solidFill>
                <a:latin typeface="Comic Sans MS" pitchFamily="66" charset="0"/>
              </a:rPr>
              <a:t>2014</a:t>
            </a:r>
          </a:p>
        </p:txBody>
      </p:sp>
      <p:sp>
        <p:nvSpPr>
          <p:cNvPr id="2" name="TextBox 1"/>
          <p:cNvSpPr txBox="1"/>
          <p:nvPr/>
        </p:nvSpPr>
        <p:spPr>
          <a:xfrm>
            <a:off x="-12493" y="2539008"/>
            <a:ext cx="3184681" cy="1200329"/>
          </a:xfrm>
          <a:prstGeom prst="rect">
            <a:avLst/>
          </a:prstGeom>
          <a:solidFill>
            <a:srgbClr val="FFC000"/>
          </a:solidFill>
        </p:spPr>
        <p:txBody>
          <a:bodyPr wrap="square" rtlCol="0">
            <a:spAutoFit/>
          </a:bodyPr>
          <a:lstStyle/>
          <a:p>
            <a:r>
              <a:rPr lang="en-GB" sz="2400" dirty="0" smtClean="0">
                <a:latin typeface="Comic Sans MS" panose="030F0702030302020204" pitchFamily="66" charset="0"/>
              </a:rPr>
              <a:t>Tricky:  Name some ways biodiversity can be protected.</a:t>
            </a:r>
            <a:endParaRPr lang="en-GB" sz="2400" dirty="0">
              <a:latin typeface="Comic Sans MS" panose="030F0702030302020204" pitchFamily="66" charset="0"/>
            </a:endParaRPr>
          </a:p>
        </p:txBody>
      </p:sp>
      <p:sp>
        <p:nvSpPr>
          <p:cNvPr id="10" name="TextBox 9"/>
          <p:cNvSpPr txBox="1"/>
          <p:nvPr/>
        </p:nvSpPr>
        <p:spPr>
          <a:xfrm>
            <a:off x="-19095" y="3717032"/>
            <a:ext cx="3366959" cy="1569660"/>
          </a:xfrm>
          <a:prstGeom prst="rect">
            <a:avLst/>
          </a:prstGeom>
          <a:solidFill>
            <a:srgbClr val="FF3399"/>
          </a:solidFill>
        </p:spPr>
        <p:txBody>
          <a:bodyPr wrap="square" rtlCol="0">
            <a:spAutoFit/>
          </a:bodyPr>
          <a:lstStyle/>
          <a:p>
            <a:r>
              <a:rPr lang="en-GB" sz="2400" dirty="0" smtClean="0">
                <a:solidFill>
                  <a:schemeClr val="bg1"/>
                </a:solidFill>
                <a:latin typeface="Comic Sans MS" panose="030F0702030302020204" pitchFamily="66" charset="0"/>
              </a:rPr>
              <a:t>Trickier:  Why are humans interested in protecting biodiversity?</a:t>
            </a:r>
            <a:endParaRPr lang="en-GB" sz="2400" dirty="0">
              <a:solidFill>
                <a:schemeClr val="bg1"/>
              </a:solidFill>
              <a:latin typeface="Comic Sans MS" panose="030F0702030302020204" pitchFamily="66" charset="0"/>
            </a:endParaRPr>
          </a:p>
        </p:txBody>
      </p:sp>
      <p:sp>
        <p:nvSpPr>
          <p:cNvPr id="11" name="TextBox 10"/>
          <p:cNvSpPr txBox="1"/>
          <p:nvPr/>
        </p:nvSpPr>
        <p:spPr>
          <a:xfrm>
            <a:off x="0" y="5311761"/>
            <a:ext cx="4000282" cy="1569660"/>
          </a:xfrm>
          <a:prstGeom prst="rect">
            <a:avLst/>
          </a:prstGeom>
          <a:solidFill>
            <a:srgbClr val="7030A0"/>
          </a:solidFill>
        </p:spPr>
        <p:txBody>
          <a:bodyPr wrap="square" rtlCol="0">
            <a:spAutoFit/>
          </a:bodyPr>
          <a:lstStyle/>
          <a:p>
            <a:r>
              <a:rPr lang="en-GB" sz="2400" dirty="0" smtClean="0">
                <a:solidFill>
                  <a:schemeClr val="bg1"/>
                </a:solidFill>
                <a:latin typeface="Comic Sans MS" panose="030F0702030302020204" pitchFamily="66" charset="0"/>
              </a:rPr>
              <a:t>Trickiest:  What factors do you think influence management of biodiversity in an area?</a:t>
            </a:r>
            <a:endParaRPr lang="en-GB" sz="2400" dirty="0">
              <a:solidFill>
                <a:schemeClr val="bg1"/>
              </a:solidFill>
              <a:latin typeface="Comic Sans MS" panose="030F0702030302020204" pitchFamily="66" charset="0"/>
            </a:endParaRPr>
          </a:p>
        </p:txBody>
      </p:sp>
      <p:pic>
        <p:nvPicPr>
          <p:cNvPr id="1026" name="Picture 2" descr="http://www.dairyingfortomorrow.com/uploads/documents/file/Photos/Biod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282" y="2852936"/>
            <a:ext cx="4536504" cy="3018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4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989" t="68652" r="6593" b="9126"/>
          <a:stretch/>
        </p:blipFill>
        <p:spPr>
          <a:xfrm rot="165358">
            <a:off x="-25003" y="1196754"/>
            <a:ext cx="9064909" cy="3296330"/>
          </a:xfrm>
          <a:prstGeom prst="rect">
            <a:avLst/>
          </a:prstGeom>
        </p:spPr>
      </p:pic>
      <p:sp>
        <p:nvSpPr>
          <p:cNvPr id="2" name="TextBox 1"/>
          <p:cNvSpPr txBox="1"/>
          <p:nvPr/>
        </p:nvSpPr>
        <p:spPr>
          <a:xfrm>
            <a:off x="1475656" y="5085184"/>
            <a:ext cx="1442703" cy="369332"/>
          </a:xfrm>
          <a:prstGeom prst="rect">
            <a:avLst/>
          </a:prstGeom>
          <a:noFill/>
        </p:spPr>
        <p:txBody>
          <a:bodyPr wrap="none" rtlCol="0">
            <a:spAutoFit/>
          </a:bodyPr>
          <a:lstStyle/>
          <a:p>
            <a:r>
              <a:rPr lang="en-GB" dirty="0" smtClean="0"/>
              <a:t>In </a:t>
            </a:r>
            <a:r>
              <a:rPr lang="en-GB" dirty="0" err="1" smtClean="0"/>
              <a:t>Daintree</a:t>
            </a:r>
            <a:r>
              <a:rPr lang="en-GB" dirty="0" smtClean="0"/>
              <a:t>??</a:t>
            </a:r>
            <a:endParaRPr lang="en-GB" dirty="0"/>
          </a:p>
        </p:txBody>
      </p:sp>
    </p:spTree>
    <p:extLst>
      <p:ext uri="{BB962C8B-B14F-4D97-AF65-F5344CB8AC3E}">
        <p14:creationId xmlns:p14="http://schemas.microsoft.com/office/powerpoint/2010/main" val="239080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3312368"/>
          </a:xfrm>
          <a:solidFill>
            <a:schemeClr val="bg1"/>
          </a:solidFill>
          <a:ln>
            <a:solidFill>
              <a:srgbClr val="FF0000"/>
            </a:solidFill>
          </a:ln>
        </p:spPr>
        <p:txBody>
          <a:bodyPr>
            <a:noAutofit/>
          </a:bodyPr>
          <a:lstStyle/>
          <a:p>
            <a:r>
              <a:rPr lang="en-GB" sz="3200" u="sng" dirty="0" smtClean="0">
                <a:effectLst>
                  <a:outerShdw blurRad="38100" dist="38100" dir="2700000" algn="tl">
                    <a:srgbClr val="000000">
                      <a:alpha val="43137"/>
                    </a:srgbClr>
                  </a:outerShdw>
                </a:effectLst>
                <a:latin typeface="Comic Sans MS" panose="030F0702030302020204" pitchFamily="66" charset="0"/>
              </a:rPr>
              <a:t>Activity:  </a:t>
            </a:r>
            <a:r>
              <a:rPr lang="en-GB" sz="3200" dirty="0" smtClean="0">
                <a:latin typeface="Comic Sans MS" panose="030F0702030302020204" pitchFamily="66" charset="0"/>
              </a:rPr>
              <a:t>Cut out the strategies and try to add any others from pages 115 and 117.</a:t>
            </a:r>
            <a:br>
              <a:rPr lang="en-GB" sz="3200" dirty="0" smtClean="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smtClean="0">
                <a:latin typeface="Comic Sans MS" panose="030F0702030302020204" pitchFamily="66" charset="0"/>
              </a:rPr>
              <a:t>Put them in order of what strategy you think will have the greatest influence on protecting biodiversity in </a:t>
            </a:r>
            <a:r>
              <a:rPr lang="en-GB" sz="3200" dirty="0" err="1" smtClean="0">
                <a:latin typeface="Comic Sans MS" panose="030F0702030302020204" pitchFamily="66" charset="0"/>
              </a:rPr>
              <a:t>Daintree</a:t>
            </a:r>
            <a:r>
              <a:rPr lang="en-GB" sz="3200" dirty="0" smtClean="0">
                <a:latin typeface="Comic Sans MS" panose="030F0702030302020204" pitchFamily="66" charset="0"/>
              </a:rPr>
              <a:t>.</a:t>
            </a:r>
            <a:endParaRPr lang="en-GB" sz="3200" dirty="0">
              <a:latin typeface="Comic Sans MS" panose="030F0702030302020204" pitchFamily="66" charset="0"/>
            </a:endParaRPr>
          </a:p>
        </p:txBody>
      </p:sp>
      <p:pic>
        <p:nvPicPr>
          <p:cNvPr id="2050" name="Picture 2" descr="http://s3.amazonaws.com/prod.word/images/252/original.jpg?13325398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4671">
            <a:off x="4494847" y="3907706"/>
            <a:ext cx="4950547" cy="27558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5" y="4365104"/>
            <a:ext cx="3428319" cy="1384995"/>
          </a:xfrm>
          <a:prstGeom prst="rect">
            <a:avLst/>
          </a:prstGeom>
          <a:solidFill>
            <a:schemeClr val="tx2">
              <a:lumMod val="40000"/>
              <a:lumOff val="60000"/>
            </a:schemeClr>
          </a:solidFill>
          <a:ln>
            <a:solidFill>
              <a:srgbClr val="FF0000"/>
            </a:solidFill>
          </a:ln>
        </p:spPr>
        <p:txBody>
          <a:bodyPr wrap="square" rtlCol="0">
            <a:spAutoFit/>
          </a:bodyPr>
          <a:lstStyle/>
          <a:p>
            <a:r>
              <a:rPr lang="en-GB" sz="2800" dirty="0" smtClean="0">
                <a:latin typeface="Comic Sans MS" panose="030F0702030302020204" pitchFamily="66" charset="0"/>
              </a:rPr>
              <a:t>Now justify your top answer in a paragraph</a:t>
            </a:r>
            <a:endParaRPr lang="en-GB" sz="2800" dirty="0">
              <a:latin typeface="Comic Sans MS" panose="030F0702030302020204" pitchFamily="66" charset="0"/>
            </a:endParaRPr>
          </a:p>
        </p:txBody>
      </p:sp>
    </p:spTree>
    <p:extLst>
      <p:ext uri="{BB962C8B-B14F-4D97-AF65-F5344CB8AC3E}">
        <p14:creationId xmlns:p14="http://schemas.microsoft.com/office/powerpoint/2010/main" val="7233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77" t="20238" r="44473" b="17063"/>
          <a:stretch/>
        </p:blipFill>
        <p:spPr bwMode="auto">
          <a:xfrm rot="389624">
            <a:off x="1342954" y="1768218"/>
            <a:ext cx="6545943" cy="458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6812" y="436022"/>
            <a:ext cx="8837676" cy="369332"/>
          </a:xfrm>
          <a:prstGeom prst="rect">
            <a:avLst/>
          </a:prstGeom>
          <a:solidFill>
            <a:schemeClr val="bg1"/>
          </a:solidFill>
          <a:ln>
            <a:solidFill>
              <a:srgbClr val="FF0000"/>
            </a:solidFill>
          </a:ln>
        </p:spPr>
        <p:txBody>
          <a:bodyPr wrap="none" rtlCol="0">
            <a:spAutoFit/>
          </a:bodyPr>
          <a:lstStyle/>
          <a:p>
            <a:r>
              <a:rPr lang="en-GB" dirty="0" smtClean="0">
                <a:latin typeface="Comic Sans MS" panose="030F0702030302020204" pitchFamily="66" charset="0"/>
              </a:rPr>
              <a:t>Activity: Now stick those strategies onto your </a:t>
            </a:r>
            <a:r>
              <a:rPr lang="en-GB" dirty="0" err="1" smtClean="0">
                <a:latin typeface="Comic Sans MS" panose="030F0702030302020204" pitchFamily="66" charset="0"/>
              </a:rPr>
              <a:t>venn</a:t>
            </a:r>
            <a:r>
              <a:rPr lang="en-GB" dirty="0" smtClean="0">
                <a:latin typeface="Comic Sans MS" panose="030F0702030302020204" pitchFamily="66" charset="0"/>
              </a:rPr>
              <a:t> diagram to categorize them.</a:t>
            </a:r>
            <a:endParaRPr lang="en-GB" dirty="0">
              <a:latin typeface="Comic Sans MS" panose="030F0702030302020204" pitchFamily="66" charset="0"/>
            </a:endParaRPr>
          </a:p>
        </p:txBody>
      </p:sp>
    </p:spTree>
    <p:extLst>
      <p:ext uri="{BB962C8B-B14F-4D97-AF65-F5344CB8AC3E}">
        <p14:creationId xmlns:p14="http://schemas.microsoft.com/office/powerpoint/2010/main" val="2979400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117</Words>
  <Application>Microsoft Office PowerPoint</Application>
  <PresentationFormat>On-screen Show (4:3)</PresentationFormat>
  <Paragraphs>13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Activity:  Cut out the strategies and try to add any others from pages 115 and 117.  Put them in order of what strategy you think will have the greatest influence on protecting biodiversity in Daintree.</vt:lpstr>
      <vt:lpstr>PowerPoint Presentation</vt:lpstr>
    </vt:vector>
  </TitlesOfParts>
  <Company>Lambeth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Parker</dc:creator>
  <cp:lastModifiedBy>Katie Guy</cp:lastModifiedBy>
  <cp:revision>46</cp:revision>
  <cp:lastPrinted>2014-07-02T07:51:02Z</cp:lastPrinted>
  <dcterms:created xsi:type="dcterms:W3CDTF">2014-07-01T14:24:27Z</dcterms:created>
  <dcterms:modified xsi:type="dcterms:W3CDTF">2014-09-15T20:13:36Z</dcterms:modified>
</cp:coreProperties>
</file>