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62" r:id="rId2"/>
    <p:sldId id="263" r:id="rId3"/>
    <p:sldId id="266" r:id="rId4"/>
    <p:sldId id="267" r:id="rId5"/>
    <p:sldId id="268" r:id="rId6"/>
    <p:sldId id="269" r:id="rId7"/>
    <p:sldId id="270" r:id="rId8"/>
    <p:sldId id="265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B15F0"/>
    <a:srgbClr val="EF1175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7503C-75E8-4F8B-B54F-85E05B599D91}" type="datetimeFigureOut">
              <a:rPr lang="en-GB" smtClean="0"/>
              <a:t>11/09/2014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6F766-196C-492F-8DFA-D7FA739C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8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BEACC-FFEF-4C8F-BD93-15B6BB4F34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5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E7D85-91D4-4D28-87F9-D83F5A5647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3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6DDA3-C0FD-4A41-89DA-6DF2BB58A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20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6623-B73D-488F-B09D-D2347DC2D7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2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92EE-5DF0-4C7D-ACAF-F5D2AE428C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6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20F6-9BEF-4E71-B7FB-39C048D359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09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9CBEA-F463-45B5-B268-DF0DA4DD1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8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58A3-F628-4CF2-A58B-5FC3270490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41AF8-924D-42B1-BEF7-F69B481A1D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87E20-F394-485D-8E54-98635DF188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22149-0FE7-4DCA-901B-9A737EEF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6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86FB-00D3-40F9-8D1A-D9A4D2AB4E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7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AF7AB-E767-4D35-A503-682F8EF2823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5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5496" y="44624"/>
            <a:ext cx="5571145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solidFill>
                  <a:srgbClr val="009900"/>
                </a:solidFill>
                <a:latin typeface="Comic Sans MS" pitchFamily="66" charset="0"/>
              </a:rPr>
              <a:t>Cane Toads</a:t>
            </a: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0" y="444734"/>
            <a:ext cx="7956375" cy="923330"/>
          </a:xfrm>
          <a:prstGeom prst="rect">
            <a:avLst/>
          </a:prstGeom>
          <a:solidFill>
            <a:schemeClr val="bg1"/>
          </a:solid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dirty="0" smtClean="0">
                <a:latin typeface="Comic Sans MS" pitchFamily="66" charset="0"/>
              </a:rPr>
              <a:t>Learning Objectives:</a:t>
            </a:r>
          </a:p>
          <a:p>
            <a:pPr eaLnBrk="1" fontAlgn="base" hangingPunct="1">
              <a:spcAft>
                <a:spcPct val="0"/>
              </a:spcAft>
              <a:buAutoNum type="arabicPeriod"/>
            </a:pPr>
            <a:r>
              <a:rPr lang="en-GB" dirty="0" smtClean="0">
                <a:latin typeface="Comic Sans MS" pitchFamily="66" charset="0"/>
              </a:rPr>
              <a:t>What are the threats to biodiversity?</a:t>
            </a:r>
          </a:p>
          <a:p>
            <a:pPr eaLnBrk="1" fontAlgn="base" hangingPunct="1">
              <a:spcAft>
                <a:spcPct val="0"/>
              </a:spcAft>
              <a:buAutoNum type="arabicPeriod"/>
            </a:pPr>
            <a:r>
              <a:rPr lang="en-GB" dirty="0" smtClean="0">
                <a:latin typeface="Comic Sans MS" pitchFamily="66" charset="0"/>
              </a:rPr>
              <a:t>What are the affects of invasive species?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940671" y="44624"/>
            <a:ext cx="3167833" cy="40011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9900"/>
                </a:solidFill>
                <a:latin typeface="Comic Sans MS" pitchFamily="66" charset="0"/>
              </a:rPr>
              <a:t>9</a:t>
            </a:r>
            <a:r>
              <a:rPr lang="en-GB" sz="2000" b="1" dirty="0" smtClean="0">
                <a:solidFill>
                  <a:srgbClr val="009900"/>
                </a:solidFill>
                <a:latin typeface="Comic Sans MS" pitchFamily="66" charset="0"/>
              </a:rPr>
              <a:t>th September 2014</a:t>
            </a:r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10478" y="1645063"/>
            <a:ext cx="8954009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prstDash val="solid"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en-GB" u="sng" dirty="0" smtClean="0">
                <a:solidFill>
                  <a:srgbClr val="00B050"/>
                </a:solidFill>
                <a:latin typeface="Comic Sans MS" pitchFamily="66" charset="0"/>
              </a:rPr>
              <a:t>Learning Outcomes:</a:t>
            </a:r>
          </a:p>
          <a:p>
            <a:pPr marL="0" indent="0" eaLnBrk="1" fontAlgn="base" hangingPunct="1">
              <a:spcAft>
                <a:spcPct val="0"/>
              </a:spcAft>
            </a:pP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Students will have </a:t>
            </a:r>
            <a:r>
              <a:rPr lang="en-GB" dirty="0" smtClean="0">
                <a:solidFill>
                  <a:srgbClr val="00B050"/>
                </a:solidFill>
                <a:latin typeface="Comic Sans MS" pitchFamily="66" charset="0"/>
              </a:rPr>
              <a:t>investigated one of the major threats to biodiversity</a:t>
            </a:r>
            <a:endParaRPr lang="en-GB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98754" y="3717032"/>
            <a:ext cx="8005693" cy="18732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sz="2000" b="1" u="sng" dirty="0" smtClean="0">
                <a:latin typeface="Comic Sans MS" panose="030F0702030302020204" pitchFamily="66" charset="0"/>
              </a:rPr>
              <a:t>Starter</a:t>
            </a:r>
          </a:p>
          <a:p>
            <a:endParaRPr lang="en-GB" altLang="en-US" sz="2000" b="1" u="sng" dirty="0">
              <a:latin typeface="Comic Sans MS" panose="030F0702030302020204" pitchFamily="66" charset="0"/>
            </a:endParaRPr>
          </a:p>
          <a:p>
            <a:r>
              <a:rPr lang="en-GB" altLang="en-US" sz="2000" dirty="0" smtClean="0">
                <a:latin typeface="Comic Sans MS" panose="030F0702030302020204" pitchFamily="66" charset="0"/>
              </a:rPr>
              <a:t>Brainstorm as many threats to biodiversity as you can.  Can you categorize these?</a:t>
            </a:r>
            <a:endParaRPr lang="en-GB" alt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815667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Threats to Biodiversity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08193" y="116632"/>
            <a:ext cx="5386337" cy="717550"/>
          </a:xfrm>
        </p:spPr>
        <p:txBody>
          <a:bodyPr/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Global threats 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357188" y="785813"/>
            <a:ext cx="7900987" cy="642937"/>
          </a:xfrm>
        </p:spPr>
        <p:txBody>
          <a:bodyPr/>
          <a:lstStyle/>
          <a:p>
            <a:r>
              <a:rPr lang="en-GB" altLang="en-US" sz="1800" dirty="0" smtClean="0">
                <a:latin typeface="Comic Sans MS" panose="030F0702030302020204" pitchFamily="66" charset="0"/>
              </a:rPr>
              <a:t>Globally there are a number of trends which threaten ecosystems and biodiversity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285720" y="1571613"/>
          <a:ext cx="5572164" cy="485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717"/>
                <a:gridCol w="4611447"/>
              </a:tblGrid>
              <a:tr h="285751">
                <a:tc gridSpan="2">
                  <a:txBody>
                    <a:bodyPr/>
                    <a:lstStyle/>
                    <a:p>
                      <a:r>
                        <a:rPr lang="en-GB" sz="1400" dirty="0" smtClean="0"/>
                        <a:t>Global Threat and its consequences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92206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Global Warming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Rising</a:t>
                      </a:r>
                      <a:r>
                        <a:rPr lang="en-GB" sz="1400" baseline="0" dirty="0" smtClean="0"/>
                        <a:t> sea levels threaten coastal ecosystems (coral, mangroves, estuaries)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Rising ocean temperatures threaten coral through bleaching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Shifts in climate zones will stress biomes; migration patterns will be altered; some biomes (tundra, montane forest) may be wiped out.</a:t>
                      </a:r>
                      <a:endParaRPr lang="en-US" sz="1400" dirty="0"/>
                    </a:p>
                  </a:txBody>
                  <a:tcPr/>
                </a:tc>
              </a:tr>
              <a:tr h="92206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Desertification</a:t>
                      </a:r>
                      <a:endParaRPr lang="en-US" sz="1400" dirty="0">
                        <a:solidFill>
                          <a:srgbClr val="7030A0"/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dirty="0" smtClean="0"/>
                        <a:t>A widespread and complex</a:t>
                      </a:r>
                      <a:r>
                        <a:rPr lang="en-GB" sz="1400" baseline="0" dirty="0" smtClean="0"/>
                        <a:t> problem, some 10-20% of dryland ecosystems are already degraded; grasslands are very vulnerable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Overgrazing, climate change, poor farming practice and population pressure all contribute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1400" baseline="0" dirty="0" smtClean="0"/>
                        <a:t>Once soil is eroded, ecosystem recovery is very difficult </a:t>
                      </a:r>
                      <a:endParaRPr lang="en-US" sz="1400" dirty="0"/>
                    </a:p>
                  </a:txBody>
                  <a:tcPr/>
                </a:tc>
              </a:tr>
              <a:tr h="159151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Poverty</a:t>
                      </a:r>
                      <a:r>
                        <a:rPr lang="en-GB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and food insecurity 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Population pressure, poverty and the need to</a:t>
                      </a:r>
                      <a:r>
                        <a:rPr lang="en-GB" sz="1400" baseline="0" dirty="0" smtClean="0"/>
                        <a:t> produce food are leading to unsustainable use of ecosystems worldwide</a:t>
                      </a:r>
                    </a:p>
                    <a:p>
                      <a:r>
                        <a:rPr lang="en-GB" sz="1400" baseline="0" dirty="0" smtClean="0"/>
                        <a:t>Overfishing, deforestation, conversion of ecosystems into farmland are all major causes of ecosystem and biodiversity loss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6357938" y="6000750"/>
            <a:ext cx="571500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285875"/>
            <a:ext cx="2620963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3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7413" y="188640"/>
            <a:ext cx="5097735" cy="717550"/>
          </a:xfrm>
        </p:spPr>
        <p:txBody>
          <a:bodyPr/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Local threats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7250"/>
            <a:ext cx="7829550" cy="642938"/>
          </a:xfrm>
        </p:spPr>
        <p:txBody>
          <a:bodyPr/>
          <a:lstStyle/>
          <a:p>
            <a:r>
              <a:rPr lang="en-GB" altLang="en-US" sz="1800" smtClean="0"/>
              <a:t>In small scale areas, local threats can be numerous and represent a severe threat to ecosystems and biodiversity. </a:t>
            </a:r>
            <a:endParaRPr lang="en-US" altLang="en-US" sz="1800" smtClean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6357938" y="6000750"/>
            <a:ext cx="571500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571750"/>
            <a:ext cx="7643813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785813" y="1571625"/>
            <a:ext cx="2000250" cy="928688"/>
          </a:xfrm>
          <a:prstGeom prst="wedgeRoundRectCallout">
            <a:avLst>
              <a:gd name="adj1" fmla="val -21806"/>
              <a:gd name="adj2" fmla="val 1002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Localised deforestation; clearance for farming and urbanisation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357563" y="1571625"/>
            <a:ext cx="2428875" cy="1071563"/>
          </a:xfrm>
          <a:prstGeom prst="wedgeRoundRectCallout">
            <a:avLst>
              <a:gd name="adj1" fmla="val 17072"/>
              <a:gd name="adj2" fmla="val 11251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Tourism development; trampling, erosion; urbanisation and associated pollution; increased risk of wildfires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072188" y="1571625"/>
            <a:ext cx="2214562" cy="785813"/>
          </a:xfrm>
          <a:prstGeom prst="wedgeRoundRectCallout">
            <a:avLst>
              <a:gd name="adj1" fmla="val -4740"/>
              <a:gd name="adj2" fmla="val 18876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Overfishing and harmful forms of fishing e.g. dynamite and cyanide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215063" y="5072063"/>
            <a:ext cx="2071687" cy="785812"/>
          </a:xfrm>
          <a:prstGeom prst="wedgeRoundRectCallout">
            <a:avLst>
              <a:gd name="adj1" fmla="val -29285"/>
              <a:gd name="adj2" fmla="val -11947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Siltation from runoff; increased risk of alien invasive species 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43313" y="5214938"/>
            <a:ext cx="2214562" cy="857250"/>
          </a:xfrm>
          <a:prstGeom prst="wedgeRoundRectCallout">
            <a:avLst>
              <a:gd name="adj1" fmla="val -22610"/>
              <a:gd name="adj2" fmla="val -16321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Runoff from farms and urban areas; eutrophication and heavy metals in rivers, lakes and seas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785813" y="5286375"/>
            <a:ext cx="2500312" cy="785813"/>
          </a:xfrm>
          <a:prstGeom prst="wedgeRoundRectCallout">
            <a:avLst>
              <a:gd name="adj1" fmla="val -18976"/>
              <a:gd name="adj2" fmla="val -1714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>Mining, ranching and overgrazing, road building leading to ecosystem fragmentation 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5" y="214313"/>
            <a:ext cx="5901506" cy="717550"/>
          </a:xfrm>
        </p:spPr>
        <p:txBody>
          <a:bodyPr/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Ecosystem processes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88"/>
            <a:ext cx="3686175" cy="5797550"/>
          </a:xfrm>
        </p:spPr>
        <p:txBody>
          <a:bodyPr/>
          <a:lstStyle/>
          <a:p>
            <a:r>
              <a:rPr lang="en-GB" altLang="en-US" sz="1800" smtClean="0"/>
              <a:t>Functioning ecosystems have a continual flow of nutrients (top) and energy (bottom) through them</a:t>
            </a:r>
          </a:p>
          <a:p>
            <a:r>
              <a:rPr lang="en-GB" altLang="en-US" sz="1800" smtClean="0"/>
              <a:t>These systems are self-regulating, but prone to human disruption:</a:t>
            </a:r>
          </a:p>
          <a:p>
            <a:pPr>
              <a:buFontTx/>
              <a:buNone/>
            </a:pPr>
            <a:r>
              <a:rPr lang="en-GB" altLang="en-US" sz="1800" i="1" smtClean="0">
                <a:solidFill>
                  <a:srgbClr val="7030A0"/>
                </a:solidFill>
              </a:rPr>
              <a:t>Deforestation or over fishing depletes the biomass store in the nutrient cycle </a:t>
            </a:r>
          </a:p>
          <a:p>
            <a:pPr>
              <a:buFontTx/>
              <a:buNone/>
            </a:pPr>
            <a:r>
              <a:rPr lang="en-GB" altLang="en-US" sz="1800" i="1" smtClean="0">
                <a:solidFill>
                  <a:srgbClr val="7030A0"/>
                </a:solidFill>
              </a:rPr>
              <a:t>Climate change may affect precipitation, runoff, decay rate and weathering rate</a:t>
            </a:r>
          </a:p>
          <a:p>
            <a:pPr>
              <a:buFontTx/>
              <a:buNone/>
            </a:pPr>
            <a:r>
              <a:rPr lang="en-GB" altLang="en-US" sz="1800" i="1" smtClean="0">
                <a:solidFill>
                  <a:srgbClr val="7030A0"/>
                </a:solidFill>
              </a:rPr>
              <a:t>Alien species can disrupt the food web, changing the balance of predators and prey</a:t>
            </a:r>
          </a:p>
          <a:p>
            <a:pPr>
              <a:buFontTx/>
              <a:buNone/>
            </a:pPr>
            <a:r>
              <a:rPr lang="en-GB" altLang="en-US" sz="1800" i="1" smtClean="0">
                <a:solidFill>
                  <a:srgbClr val="7030A0"/>
                </a:solidFill>
              </a:rPr>
              <a:t>Eutrophication drastically increases available nutrients </a:t>
            </a:r>
            <a:endParaRPr lang="en-US" altLang="en-US" sz="1800" i="1" smtClean="0">
              <a:solidFill>
                <a:srgbClr val="7030A0"/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7929563" y="1143000"/>
            <a:ext cx="571500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63" y="836712"/>
            <a:ext cx="273208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21" y="3694212"/>
            <a:ext cx="2371725" cy="30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37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43188" y="214313"/>
            <a:ext cx="3440112" cy="717550"/>
          </a:xfrm>
        </p:spPr>
        <p:txBody>
          <a:bodyPr/>
          <a:lstStyle/>
          <a:p>
            <a:r>
              <a:rPr lang="en-GB" altLang="en-US" smtClean="0"/>
              <a:t>Alien invasive species</a:t>
            </a:r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857250"/>
            <a:ext cx="4273550" cy="3071813"/>
          </a:xfrm>
        </p:spPr>
        <p:txBody>
          <a:bodyPr/>
          <a:lstStyle/>
          <a:p>
            <a:r>
              <a:rPr lang="en-GB" altLang="en-US" sz="1800" smtClean="0"/>
              <a:t>Our globalised world has increased the threat from alien invasive species</a:t>
            </a:r>
          </a:p>
          <a:p>
            <a:r>
              <a:rPr lang="en-GB" altLang="en-US" sz="1800" smtClean="0"/>
              <a:t>These are species which move out of their natural habitat and colonise new areas, as a result of human activity </a:t>
            </a:r>
          </a:p>
          <a:p>
            <a:r>
              <a:rPr lang="en-GB" altLang="en-US" sz="1800" smtClean="0"/>
              <a:t>Such species don’t move because they want to find a better place to live!</a:t>
            </a:r>
            <a:endParaRPr lang="en-US" altLang="en-US" sz="1800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3571875" y="3786188"/>
            <a:ext cx="4959350" cy="2511425"/>
          </a:xfrm>
        </p:spPr>
        <p:txBody>
          <a:bodyPr/>
          <a:lstStyle/>
          <a:p>
            <a:r>
              <a:rPr lang="en-GB" altLang="en-US" sz="1800" smtClean="0"/>
              <a:t>Some aliens are introduced </a:t>
            </a:r>
            <a:r>
              <a:rPr lang="en-GB" altLang="en-US" sz="1800" smtClean="0">
                <a:solidFill>
                  <a:srgbClr val="FF0000"/>
                </a:solidFill>
              </a:rPr>
              <a:t>deliberately</a:t>
            </a:r>
            <a:r>
              <a:rPr lang="en-GB" altLang="en-US" sz="1800" smtClean="0"/>
              <a:t>, perhaps as a food source, predator or ornamental species, but then escape into the wild and have unintended consequences </a:t>
            </a:r>
          </a:p>
          <a:p>
            <a:r>
              <a:rPr lang="en-GB" altLang="en-US" sz="1800" smtClean="0"/>
              <a:t>Other aliens are </a:t>
            </a:r>
            <a:r>
              <a:rPr lang="en-GB" altLang="en-US" sz="1800" smtClean="0">
                <a:solidFill>
                  <a:srgbClr val="FF0000"/>
                </a:solidFill>
              </a:rPr>
              <a:t>accidental</a:t>
            </a:r>
            <a:r>
              <a:rPr lang="en-GB" altLang="en-US" sz="1800" smtClean="0"/>
              <a:t> introductions  </a:t>
            </a:r>
            <a:endParaRPr lang="en-US" altLang="en-US" sz="1800" smtClean="0"/>
          </a:p>
        </p:txBody>
      </p:sp>
      <p:sp>
        <p:nvSpPr>
          <p:cNvPr id="5" name="Rounded Rectangle 4"/>
          <p:cNvSpPr/>
          <p:nvPr/>
        </p:nvSpPr>
        <p:spPr>
          <a:xfrm>
            <a:off x="4643438" y="1000125"/>
            <a:ext cx="4071937" cy="250031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4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400" b="1" u="sng" dirty="0">
                <a:solidFill>
                  <a:schemeClr val="tx1"/>
                </a:solidFill>
              </a:rPr>
              <a:t>Successful invaders tend to be:</a:t>
            </a:r>
          </a:p>
          <a:p>
            <a:pPr algn="ctr">
              <a:defRPr/>
            </a:pPr>
            <a:r>
              <a:rPr lang="en-GB" sz="1400" i="1" dirty="0">
                <a:solidFill>
                  <a:schemeClr val="tx1"/>
                </a:solidFill>
              </a:rPr>
              <a:t>Capable of rapid reproduction</a:t>
            </a:r>
          </a:p>
          <a:p>
            <a:pPr algn="ctr">
              <a:defRPr/>
            </a:pPr>
            <a:r>
              <a:rPr lang="en-GB" sz="1400" i="1" dirty="0">
                <a:solidFill>
                  <a:schemeClr val="tx1"/>
                </a:solidFill>
              </a:rPr>
              <a:t>Able to disperse</a:t>
            </a:r>
          </a:p>
          <a:p>
            <a:pPr algn="ctr">
              <a:defRPr/>
            </a:pPr>
            <a:r>
              <a:rPr lang="en-GB" sz="1400" i="1" dirty="0">
                <a:solidFill>
                  <a:schemeClr val="tx1"/>
                </a:solidFill>
              </a:rPr>
              <a:t>Rapid growing </a:t>
            </a:r>
          </a:p>
          <a:p>
            <a:pPr algn="ctr">
              <a:defRPr/>
            </a:pPr>
            <a:r>
              <a:rPr lang="en-GB" sz="1400" i="1" dirty="0">
                <a:solidFill>
                  <a:schemeClr val="tx1"/>
                </a:solidFill>
              </a:rPr>
              <a:t>Tolerate a range of environmental conditions</a:t>
            </a:r>
          </a:p>
          <a:p>
            <a:pPr algn="ctr">
              <a:defRPr/>
            </a:pPr>
            <a:r>
              <a:rPr lang="en-GB" sz="1400" i="1" dirty="0">
                <a:solidFill>
                  <a:schemeClr val="tx1"/>
                </a:solidFill>
              </a:rPr>
              <a:t>Able to eat a wide range of foods</a:t>
            </a:r>
          </a:p>
          <a:p>
            <a:pPr algn="ctr"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Species such as rats, goats, the Chinese Mitten crab and Zebra Mussel are successful, and highly destructive, aliens</a:t>
            </a:r>
          </a:p>
          <a:p>
            <a:pPr algn="ctr"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071938"/>
            <a:ext cx="2428875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ction Button: Home 10">
            <a:hlinkClick r:id="rId3" action="ppaction://hlinksldjump" highlightClick="1"/>
          </p:cNvPr>
          <p:cNvSpPr/>
          <p:nvPr/>
        </p:nvSpPr>
        <p:spPr>
          <a:xfrm>
            <a:off x="6357938" y="6000750"/>
            <a:ext cx="571500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0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200800" cy="717550"/>
          </a:xfrm>
        </p:spPr>
        <p:txBody>
          <a:bodyPr/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Ecosystem destruction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357188" y="857250"/>
            <a:ext cx="4071937" cy="5715000"/>
          </a:xfrm>
        </p:spPr>
        <p:txBody>
          <a:bodyPr/>
          <a:lstStyle/>
          <a:p>
            <a:r>
              <a:rPr lang="en-GB" altLang="en-US" sz="1800" smtClean="0"/>
              <a:t>Pristine ecosystems are rare today</a:t>
            </a:r>
          </a:p>
          <a:p>
            <a:r>
              <a:rPr lang="en-GB" altLang="en-US" sz="1800" smtClean="0"/>
              <a:t>Highly developed countries tend to have few of them, although they may use their wealth to protect, conserve and restore ecosystems</a:t>
            </a:r>
          </a:p>
          <a:p>
            <a:r>
              <a:rPr lang="en-GB" altLang="en-US" sz="1800" smtClean="0"/>
              <a:t>Wealth, and leisure time, tend to mean people have positive attitudes to the environment </a:t>
            </a:r>
          </a:p>
          <a:p>
            <a:r>
              <a:rPr lang="en-GB" altLang="en-US" sz="1800" smtClean="0"/>
              <a:t>In NICs and RICs (see graph) threats to ecosystems tend to be severe, as ecosystems are used as resources and there is limited money for conservation </a:t>
            </a:r>
          </a:p>
          <a:p>
            <a:r>
              <a:rPr lang="en-GB" altLang="en-US" sz="1800" smtClean="0"/>
              <a:t>In less developed countries, yet to industrialise, ecosystem may not be exploited yet – but for how long? </a:t>
            </a:r>
          </a:p>
          <a:p>
            <a:endParaRPr lang="en-GB" altLang="en-US" sz="1800" smtClean="0"/>
          </a:p>
          <a:p>
            <a:endParaRPr lang="en-US" altLang="en-US" sz="1800" smtClean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6357938" y="6000750"/>
            <a:ext cx="571500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6389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43063"/>
            <a:ext cx="3887788" cy="3257550"/>
          </a:xfrm>
          <a:noFill/>
        </p:spPr>
      </p:pic>
    </p:spTree>
    <p:extLst>
      <p:ext uri="{BB962C8B-B14F-4D97-AF65-F5344CB8AC3E}">
        <p14:creationId xmlns:p14="http://schemas.microsoft.com/office/powerpoint/2010/main" val="186033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80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36224"/>
            <a:ext cx="279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Case Study:  Cane Toads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1" t="16527" r="44151" b="10490"/>
          <a:stretch/>
        </p:blipFill>
        <p:spPr bwMode="auto">
          <a:xfrm rot="513871">
            <a:off x="4667516" y="1145387"/>
            <a:ext cx="3553689" cy="5012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412776"/>
            <a:ext cx="3672408" cy="40934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Read through the cane toad case study info and highlight the key information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THEN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a summary paragraph on everything you have found out about cane toads this lesson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THIS IS A VERY IMPORTANT SKILL!!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65556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650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1_Default Design</vt:lpstr>
      <vt:lpstr>PowerPoint Presentation</vt:lpstr>
      <vt:lpstr>PowerPoint Presentation</vt:lpstr>
      <vt:lpstr>Global threats </vt:lpstr>
      <vt:lpstr>Local threats</vt:lpstr>
      <vt:lpstr>Ecosystem processes</vt:lpstr>
      <vt:lpstr>Alien invasive species</vt:lpstr>
      <vt:lpstr>Ecosystem destruction</vt:lpstr>
      <vt:lpstr>PowerPoint Presentation</vt:lpstr>
      <vt:lpstr>PowerPoint Presentation</vt:lpstr>
    </vt:vector>
  </TitlesOfParts>
  <Company>Lambeth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Tayler</dc:creator>
  <cp:lastModifiedBy>Katie Guy</cp:lastModifiedBy>
  <cp:revision>179</cp:revision>
  <cp:lastPrinted>2014-07-02T07:34:55Z</cp:lastPrinted>
  <dcterms:created xsi:type="dcterms:W3CDTF">2012-09-06T15:27:08Z</dcterms:created>
  <dcterms:modified xsi:type="dcterms:W3CDTF">2014-09-11T07:21:46Z</dcterms:modified>
</cp:coreProperties>
</file>