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4" r:id="rId6"/>
    <p:sldId id="261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CC"/>
    <a:srgbClr val="DB2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217-6F5C-4DEA-8C9D-78E77ECFE71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299B-1843-4B4D-9DCF-EFF06566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42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217-6F5C-4DEA-8C9D-78E77ECFE71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299B-1843-4B4D-9DCF-EFF06566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3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217-6F5C-4DEA-8C9D-78E77ECFE71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299B-1843-4B4D-9DCF-EFF06566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4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217-6F5C-4DEA-8C9D-78E77ECFE71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299B-1843-4B4D-9DCF-EFF06566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8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217-6F5C-4DEA-8C9D-78E77ECFE71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299B-1843-4B4D-9DCF-EFF06566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8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217-6F5C-4DEA-8C9D-78E77ECFE71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299B-1843-4B4D-9DCF-EFF06566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68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217-6F5C-4DEA-8C9D-78E77ECFE71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299B-1843-4B4D-9DCF-EFF06566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75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217-6F5C-4DEA-8C9D-78E77ECFE71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299B-1843-4B4D-9DCF-EFF06566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45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217-6F5C-4DEA-8C9D-78E77ECFE71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299B-1843-4B4D-9DCF-EFF06566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9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217-6F5C-4DEA-8C9D-78E77ECFE71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299B-1843-4B4D-9DCF-EFF06566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78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217-6F5C-4DEA-8C9D-78E77ECFE71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299B-1843-4B4D-9DCF-EFF06566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13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86217-6F5C-4DEA-8C9D-78E77ECFE71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299B-1843-4B4D-9DCF-EFF06566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2590056" cy="1152128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en-GB" sz="2000" dirty="0" smtClean="0">
                <a:latin typeface="Comic Sans MS" panose="030F0702030302020204" pitchFamily="66" charset="0"/>
              </a:rPr>
              <a:t>Tricky: Describe what this cartoon is showing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toonpool.com/user/1248/files/biofuels_and_energy_security_12529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96952"/>
            <a:ext cx="5572539" cy="376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23528" y="3573016"/>
            <a:ext cx="2571800" cy="1368152"/>
          </a:xfrm>
          <a:prstGeom prst="rect">
            <a:avLst/>
          </a:prstGeom>
          <a:solidFill>
            <a:srgbClr val="DB25C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Trickier:  What do you think is meant by ‘energy independence’ ?</a:t>
            </a:r>
            <a:endParaRPr lang="en-GB" sz="1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4941168"/>
            <a:ext cx="2571800" cy="1368152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Trickiest:  Explain the message of this cartoon</a:t>
            </a:r>
            <a:endParaRPr lang="en-GB" sz="1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1285" y="332656"/>
            <a:ext cx="2775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Energy Insecurity</a:t>
            </a:r>
            <a:endParaRPr lang="en-GB" sz="2400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3721" y="110140"/>
            <a:ext cx="325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30</a:t>
            </a:r>
            <a:r>
              <a:rPr lang="en-GB" sz="2400" u="sng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</a:t>
            </a:r>
            <a:r>
              <a:rPr lang="en-GB" sz="2400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September 2014</a:t>
            </a:r>
            <a:endParaRPr lang="en-GB" sz="2400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/>
              <a:t>Energy security can be improved by:</a:t>
            </a:r>
          </a:p>
          <a:p>
            <a:pPr eaLnBrk="1" hangingPunct="1"/>
            <a:r>
              <a:rPr lang="en-GB" altLang="en-US" smtClean="0"/>
              <a:t>Greater energy efficiency</a:t>
            </a:r>
          </a:p>
          <a:p>
            <a:pPr eaLnBrk="1" hangingPunct="1"/>
            <a:r>
              <a:rPr lang="en-GB" altLang="en-US" smtClean="0"/>
              <a:t>Greater energy self-sufficiency</a:t>
            </a:r>
          </a:p>
          <a:p>
            <a:pPr eaLnBrk="1" hangingPunct="1"/>
            <a:r>
              <a:rPr lang="en-GB" altLang="en-US" smtClean="0"/>
              <a:t>Decentralization of energy production</a:t>
            </a:r>
          </a:p>
          <a:p>
            <a:pPr eaLnBrk="1" hangingPunct="1"/>
            <a:r>
              <a:rPr lang="en-GB" altLang="en-US" smtClean="0"/>
              <a:t>Short term stockpiles (90 days)</a:t>
            </a:r>
          </a:p>
        </p:txBody>
      </p:sp>
    </p:spTree>
    <p:extLst>
      <p:ext uri="{BB962C8B-B14F-4D97-AF65-F5344CB8AC3E}">
        <p14:creationId xmlns:p14="http://schemas.microsoft.com/office/powerpoint/2010/main" val="170551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USA and California p 6-10 Oxford</a:t>
            </a:r>
            <a:endParaRPr lang="el-GR" alt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Explain in 1-2 sides of A4 the energy problems that the USA is facing and why its energy insecurity is growing.    </a:t>
            </a:r>
            <a:endParaRPr lang="el-GR" altLang="en-US" smtClean="0"/>
          </a:p>
        </p:txBody>
      </p:sp>
    </p:spTree>
    <p:extLst>
      <p:ext uri="{BB962C8B-B14F-4D97-AF65-F5344CB8AC3E}">
        <p14:creationId xmlns:p14="http://schemas.microsoft.com/office/powerpoint/2010/main" val="10106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5616" y="2348880"/>
            <a:ext cx="7286625" cy="3153519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  <a:defRPr/>
            </a:pP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Energy supply, demand and security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The impacts of energy insecurity 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Energy security and the future </a:t>
            </a:r>
          </a:p>
          <a:p>
            <a:pPr marL="514350" indent="-514350" eaLnBrk="1" hangingPunct="1">
              <a:buFontTx/>
              <a:buNone/>
              <a:defRPr/>
            </a:pPr>
            <a:endParaRPr lang="en-GB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eaLnBrk="1" hangingPunct="1">
              <a:buFontTx/>
              <a:buNone/>
              <a:defRPr/>
            </a:pP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514350" indent="-514350" eaLnBrk="1" hangingPunct="1">
              <a:buFontTx/>
              <a:buAutoNum type="arabicPeriod"/>
              <a:defRPr/>
            </a:pPr>
            <a:endParaRPr lang="en-GB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15365" name="TextBox 11"/>
          <p:cNvSpPr txBox="1">
            <a:spLocks noChangeArrowheads="1"/>
          </p:cNvSpPr>
          <p:nvPr/>
        </p:nvSpPr>
        <p:spPr bwMode="auto">
          <a:xfrm>
            <a:off x="1187624" y="548680"/>
            <a:ext cx="28575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3200" b="1" dirty="0" smtClean="0"/>
              <a:t>ENERGY INSECURITY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4459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769074"/>
            <a:ext cx="9631053" cy="557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32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 definition for energy security in your books.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u="sng" smtClean="0">
                <a:latin typeface="Arial Unicode MS" pitchFamily="34" charset="-128"/>
              </a:rPr>
              <a:t>What does it mean to be energy secure?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Arial Unicode MS" pitchFamily="34" charset="-128"/>
              </a:rPr>
              <a:t>To have </a:t>
            </a:r>
            <a:r>
              <a:rPr lang="en-GB" altLang="en-US" u="sng" smtClean="0">
                <a:latin typeface="Arial Unicode MS" pitchFamily="34" charset="-128"/>
              </a:rPr>
              <a:t>ENERGY SECURITY</a:t>
            </a:r>
            <a:r>
              <a:rPr lang="en-GB" altLang="en-US" smtClean="0">
                <a:latin typeface="Arial Unicode MS" pitchFamily="34" charset="-128"/>
              </a:rPr>
              <a:t> means to have access to reliable and affordable energy sources e.g. Russia</a:t>
            </a:r>
          </a:p>
          <a:p>
            <a:pPr eaLnBrk="1" hangingPunct="1"/>
            <a:r>
              <a:rPr lang="en-GB" altLang="en-US" smtClean="0">
                <a:latin typeface="Arial Unicode MS" pitchFamily="34" charset="-128"/>
              </a:rPr>
              <a:t>Countries that do not have this and have an energy deficit are said to be </a:t>
            </a:r>
            <a:r>
              <a:rPr lang="en-GB" altLang="en-US" u="sng" smtClean="0">
                <a:latin typeface="Arial Unicode MS" pitchFamily="34" charset="-128"/>
              </a:rPr>
              <a:t>ENERGY INSECURE eg USA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651500" y="5084763"/>
            <a:ext cx="2952750" cy="1223962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Key terms – learn and use</a:t>
            </a:r>
          </a:p>
        </p:txBody>
      </p:sp>
    </p:spTree>
    <p:extLst>
      <p:ext uri="{BB962C8B-B14F-4D97-AF65-F5344CB8AC3E}">
        <p14:creationId xmlns:p14="http://schemas.microsoft.com/office/powerpoint/2010/main" val="20109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Types of energy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Create a spider diagram to brainstorm as many types of energy as you can.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4581128"/>
            <a:ext cx="1590372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Energy sources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0" y="491493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6136" y="5949280"/>
            <a:ext cx="807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e.g. oil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068960"/>
            <a:ext cx="5594801" cy="369332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Extra challenge:  How could you categorize these?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8238394"/>
              </p:ext>
            </p:extLst>
          </p:nvPr>
        </p:nvGraphicFramePr>
        <p:xfrm>
          <a:off x="611560" y="872426"/>
          <a:ext cx="8001000" cy="2959418"/>
        </p:xfrm>
        <a:graphic>
          <a:graphicData uri="http://schemas.openxmlformats.org/drawingml/2006/table">
            <a:tbl>
              <a:tblPr/>
              <a:tblGrid>
                <a:gridCol w="2686050"/>
                <a:gridCol w="2724150"/>
                <a:gridCol w="2590800"/>
              </a:tblGrid>
              <a:tr h="463550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There are a wide range of energy resources, with different security of supply and environmental issues: 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150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Non-renewable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150"/>
                        </a:solidFill>
                        <a:effectLst/>
                        <a:latin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D5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150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Renewable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150"/>
                        </a:solidFill>
                        <a:effectLst/>
                        <a:latin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BBA6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150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Recyclable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150"/>
                        </a:solidFill>
                        <a:effectLst/>
                        <a:latin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773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150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A finite stock of resources, which will run out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150"/>
                        </a:solidFill>
                        <a:effectLst/>
                        <a:latin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150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A flow of resources, which is infinite in human terms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150"/>
                        </a:solidFill>
                        <a:effectLst/>
                        <a:latin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8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150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Can be used repeatedly, if managed carefully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150"/>
                        </a:solidFill>
                        <a:effectLst/>
                        <a:latin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082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150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Coal, oil, gas 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150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(plus oil shale, tar sands, lignite etc.) 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150"/>
                        </a:solidFill>
                        <a:effectLst/>
                        <a:latin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150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Wind, solar, hydroelectric, wave, tidal, geothermal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150"/>
                        </a:solidFill>
                        <a:effectLst/>
                        <a:latin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8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150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Biomass, nuclear </a:t>
                      </a: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150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(with reprocessing of fuel)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150"/>
                        </a:solidFill>
                        <a:effectLst/>
                        <a:latin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4823755"/>
            <a:ext cx="7344816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For each of the categories of energy resources, discuss the potential disadvantages of each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61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Achieving Energy Security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/>
              <a:t>Important factors are:</a:t>
            </a:r>
          </a:p>
          <a:p>
            <a:pPr eaLnBrk="1" hangingPunct="1"/>
            <a:r>
              <a:rPr lang="en-GB" altLang="en-US" smtClean="0"/>
              <a:t>Control over supplies</a:t>
            </a:r>
          </a:p>
          <a:p>
            <a:pPr eaLnBrk="1" hangingPunct="1"/>
            <a:r>
              <a:rPr lang="en-GB" altLang="en-US" smtClean="0"/>
              <a:t>Control over prices</a:t>
            </a:r>
          </a:p>
          <a:p>
            <a:pPr eaLnBrk="1" hangingPunct="1"/>
            <a:r>
              <a:rPr lang="en-GB" altLang="en-US" smtClean="0"/>
              <a:t>Having a variety of energy sources to call on</a:t>
            </a:r>
          </a:p>
          <a:p>
            <a:pPr eaLnBrk="1" hangingPunct="1"/>
            <a:r>
              <a:rPr lang="en-GB" altLang="en-US" smtClean="0"/>
              <a:t>Political stability (in supply region as well as demand region)</a:t>
            </a:r>
          </a:p>
          <a:p>
            <a:pPr eaLnBrk="1" hangingPunct="1">
              <a:buFontTx/>
              <a:buNone/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1442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>
                <a:latin typeface="Comic Sans MS" pitchFamily="66" charset="0"/>
              </a:rPr>
              <a:t>Energy security can be threatened by:</a:t>
            </a:r>
          </a:p>
          <a:p>
            <a:pPr eaLnBrk="1" hangingPunct="1"/>
            <a:r>
              <a:rPr lang="en-GB" altLang="en-US" smtClean="0">
                <a:latin typeface="Comic Sans MS" pitchFamily="66" charset="0"/>
              </a:rPr>
              <a:t>Rapid increase in prices (oil 2004)</a:t>
            </a:r>
          </a:p>
          <a:p>
            <a:pPr eaLnBrk="1" hangingPunct="1"/>
            <a:r>
              <a:rPr lang="en-GB" altLang="en-US" smtClean="0">
                <a:latin typeface="Comic Sans MS" pitchFamily="66" charset="0"/>
              </a:rPr>
              <a:t>Instability of suppliers (Georgia 2008)</a:t>
            </a:r>
          </a:p>
          <a:p>
            <a:pPr eaLnBrk="1" hangingPunct="1"/>
            <a:r>
              <a:rPr lang="en-GB" altLang="en-US" smtClean="0">
                <a:latin typeface="Comic Sans MS" pitchFamily="66" charset="0"/>
              </a:rPr>
              <a:t>Manipulation of supply</a:t>
            </a:r>
          </a:p>
          <a:p>
            <a:pPr eaLnBrk="1" hangingPunct="1"/>
            <a:r>
              <a:rPr lang="en-GB" altLang="en-US" smtClean="0">
                <a:latin typeface="Comic Sans MS" pitchFamily="66" charset="0"/>
              </a:rPr>
              <a:t>Attack on infrastructure (terrorism)</a:t>
            </a:r>
          </a:p>
          <a:p>
            <a:pPr eaLnBrk="1" hangingPunct="1"/>
            <a:r>
              <a:rPr lang="en-GB" altLang="en-US" smtClean="0">
                <a:latin typeface="Comic Sans MS" pitchFamily="66" charset="0"/>
              </a:rPr>
              <a:t>Competition from expanding economies e.g. China</a:t>
            </a:r>
          </a:p>
          <a:p>
            <a:pPr eaLnBrk="1" hangingPunct="1"/>
            <a:r>
              <a:rPr lang="en-GB" altLang="en-US" smtClean="0">
                <a:latin typeface="Comic Sans MS" pitchFamily="66" charset="0"/>
              </a:rPr>
              <a:t>Environmental legislation which adds to the costs of finding, transporting and processing the resource</a:t>
            </a:r>
          </a:p>
          <a:p>
            <a:pPr eaLnBrk="1" hangingPunct="1"/>
            <a:endParaRPr lang="en-GB" altLang="en-US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55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388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Tricky: Describe what this cartoon is showing</vt:lpstr>
      <vt:lpstr>PowerPoint Presentation</vt:lpstr>
      <vt:lpstr>PowerPoint Presentation</vt:lpstr>
      <vt:lpstr>Definition</vt:lpstr>
      <vt:lpstr>What does it mean to be energy secure?</vt:lpstr>
      <vt:lpstr>Types of energy</vt:lpstr>
      <vt:lpstr>PowerPoint Presentation</vt:lpstr>
      <vt:lpstr>Achieving Energy Security</vt:lpstr>
      <vt:lpstr>PowerPoint Presentation</vt:lpstr>
      <vt:lpstr>PowerPoint Presentation</vt:lpstr>
      <vt:lpstr>USA and California p 6-10 Oxford</vt:lpstr>
    </vt:vector>
  </TitlesOfParts>
  <Company>Lambeth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Tricky: Describe what this cartoon is showing</dc:title>
  <dc:creator>Katie Guy</dc:creator>
  <cp:lastModifiedBy>Katie Guy</cp:lastModifiedBy>
  <cp:revision>8</cp:revision>
  <dcterms:created xsi:type="dcterms:W3CDTF">2014-09-29T15:59:27Z</dcterms:created>
  <dcterms:modified xsi:type="dcterms:W3CDTF">2014-09-30T11:23:55Z</dcterms:modified>
</cp:coreProperties>
</file>