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1" r:id="rId4"/>
    <p:sldId id="263" r:id="rId5"/>
    <p:sldId id="257" r:id="rId6"/>
    <p:sldId id="258" r:id="rId7"/>
    <p:sldId id="269" r:id="rId8"/>
    <p:sldId id="259" r:id="rId9"/>
    <p:sldId id="260" r:id="rId10"/>
    <p:sldId id="270" r:id="rId11"/>
    <p:sldId id="261" r:id="rId12"/>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0E2"/>
    <a:srgbClr val="E81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3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FBB30407-2E2A-413A-8585-7DBC7F5EBC9B}" type="datetimeFigureOut">
              <a:rPr lang="el-GR" smtClean="0"/>
              <a:pPr/>
              <a:t>28/1/2015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BB30407-2E2A-413A-8585-7DBC7F5EBC9B}" type="datetimeFigureOut">
              <a:rPr lang="el-GR" smtClean="0"/>
              <a:pPr/>
              <a:t>28/1/2015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BB30407-2E2A-413A-8585-7DBC7F5EBC9B}" type="datetimeFigureOut">
              <a:rPr lang="el-GR" smtClean="0"/>
              <a:pPr/>
              <a:t>28/1/2015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BB30407-2E2A-413A-8585-7DBC7F5EBC9B}" type="datetimeFigureOut">
              <a:rPr lang="el-GR" smtClean="0"/>
              <a:pPr/>
              <a:t>28/1/2015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30407-2E2A-413A-8585-7DBC7F5EBC9B}" type="datetimeFigureOut">
              <a:rPr lang="el-GR" smtClean="0"/>
              <a:pPr/>
              <a:t>28/1/2015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FBB30407-2E2A-413A-8585-7DBC7F5EBC9B}" type="datetimeFigureOut">
              <a:rPr lang="el-GR" smtClean="0"/>
              <a:pPr/>
              <a:t>28/1/2015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FBB30407-2E2A-413A-8585-7DBC7F5EBC9B}" type="datetimeFigureOut">
              <a:rPr lang="el-GR" smtClean="0"/>
              <a:pPr/>
              <a:t>28/1/2015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FBB30407-2E2A-413A-8585-7DBC7F5EBC9B}" type="datetimeFigureOut">
              <a:rPr lang="el-GR" smtClean="0"/>
              <a:pPr/>
              <a:t>28/1/2015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30407-2E2A-413A-8585-7DBC7F5EBC9B}" type="datetimeFigureOut">
              <a:rPr lang="el-GR" smtClean="0"/>
              <a:pPr/>
              <a:t>28/1/2015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30407-2E2A-413A-8585-7DBC7F5EBC9B}" type="datetimeFigureOut">
              <a:rPr lang="el-GR" smtClean="0"/>
              <a:pPr/>
              <a:t>28/1/2015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30407-2E2A-413A-8585-7DBC7F5EBC9B}" type="datetimeFigureOut">
              <a:rPr lang="el-GR" smtClean="0"/>
              <a:pPr/>
              <a:t>28/1/2015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502A140-DC59-481B-ACC5-161117D5A62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0E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30407-2E2A-413A-8585-7DBC7F5EBC9B}" type="datetimeFigureOut">
              <a:rPr lang="el-GR" smtClean="0"/>
              <a:pPr/>
              <a:t>28/1/2015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2A140-DC59-481B-ACC5-161117D5A62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0192" y="548680"/>
            <a:ext cx="5760640" cy="1152128"/>
          </a:xfrm>
        </p:spPr>
        <p:txBody>
          <a:bodyPr>
            <a:noAutofit/>
          </a:bodyPr>
          <a:lstStyle/>
          <a:p>
            <a:r>
              <a:rPr lang="en-GB" sz="2800" u="sng" dirty="0">
                <a:solidFill>
                  <a:srgbClr val="00B050"/>
                </a:solidFill>
                <a:latin typeface="Comic Sans MS" panose="030F0702030302020204" pitchFamily="66" charset="0"/>
              </a:rPr>
              <a:t>Key </a:t>
            </a:r>
            <a:r>
              <a:rPr lang="en-GB" sz="2800" u="sng" dirty="0" smtClean="0">
                <a:solidFill>
                  <a:srgbClr val="00B050"/>
                </a:solidFill>
                <a:latin typeface="Comic Sans MS" panose="030F0702030302020204" pitchFamily="66" charset="0"/>
              </a:rPr>
              <a:t>Players and Organisations </a:t>
            </a:r>
            <a:r>
              <a:rPr lang="en-GB" sz="2800" u="sng" dirty="0">
                <a:solidFill>
                  <a:srgbClr val="00B050"/>
                </a:solidFill>
                <a:latin typeface="Comic Sans MS" panose="030F0702030302020204" pitchFamily="66" charset="0"/>
              </a:rPr>
              <a:t>in the Development Gap</a:t>
            </a:r>
            <a:r>
              <a:rPr lang="el-GR" sz="2800" dirty="0">
                <a:solidFill>
                  <a:srgbClr val="00B050"/>
                </a:solidFill>
                <a:latin typeface="Comic Sans MS" panose="030F0702030302020204" pitchFamily="66" charset="0"/>
              </a:rPr>
              <a:t/>
            </a:r>
            <a:br>
              <a:rPr lang="el-GR" sz="2800" dirty="0">
                <a:solidFill>
                  <a:srgbClr val="00B050"/>
                </a:solidFill>
                <a:latin typeface="Comic Sans MS" panose="030F0702030302020204" pitchFamily="66" charset="0"/>
              </a:rPr>
            </a:br>
            <a:endParaRPr lang="el-GR" sz="2800" dirty="0">
              <a:solidFill>
                <a:srgbClr val="00B050"/>
              </a:solidFill>
              <a:latin typeface="Comic Sans MS" panose="030F0702030302020204" pitchFamily="66" charset="0"/>
            </a:endParaRPr>
          </a:p>
        </p:txBody>
      </p:sp>
      <p:sp>
        <p:nvSpPr>
          <p:cNvPr id="3" name="Subtitle 2"/>
          <p:cNvSpPr>
            <a:spLocks noGrp="1"/>
          </p:cNvSpPr>
          <p:nvPr>
            <p:ph type="subTitle" idx="1"/>
          </p:nvPr>
        </p:nvSpPr>
        <p:spPr>
          <a:xfrm>
            <a:off x="395536" y="1556792"/>
            <a:ext cx="7560840" cy="792088"/>
          </a:xfrm>
          <a:solidFill>
            <a:schemeClr val="bg1"/>
          </a:solidFill>
          <a:ln>
            <a:solidFill>
              <a:srgbClr val="FF0000"/>
            </a:solidFill>
          </a:ln>
        </p:spPr>
        <p:txBody>
          <a:bodyPr>
            <a:normAutofit/>
          </a:bodyPr>
          <a:lstStyle/>
          <a:p>
            <a:pPr algn="l"/>
            <a:r>
              <a:rPr lang="en-GB" sz="2000" dirty="0" smtClean="0">
                <a:solidFill>
                  <a:schemeClr val="tx1"/>
                </a:solidFill>
                <a:latin typeface="Comic Sans MS" panose="030F0702030302020204" pitchFamily="66" charset="0"/>
              </a:rPr>
              <a:t>Learning Objective: Who are the key players and organisations involved in development?</a:t>
            </a:r>
            <a:endParaRPr lang="el-GR" sz="2000" dirty="0">
              <a:solidFill>
                <a:schemeClr val="tx1"/>
              </a:solidFill>
              <a:latin typeface="Comic Sans MS" panose="030F0702030302020204" pitchFamily="66" charset="0"/>
            </a:endParaRPr>
          </a:p>
        </p:txBody>
      </p:sp>
      <p:sp>
        <p:nvSpPr>
          <p:cNvPr id="4" name="Title 1"/>
          <p:cNvSpPr txBox="1">
            <a:spLocks/>
          </p:cNvSpPr>
          <p:nvPr/>
        </p:nvSpPr>
        <p:spPr>
          <a:xfrm>
            <a:off x="34347" y="260648"/>
            <a:ext cx="1317645"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u="sng" dirty="0" smtClean="0">
                <a:solidFill>
                  <a:srgbClr val="00B050"/>
                </a:solidFill>
                <a:latin typeface="Comic Sans MS" panose="030F0702030302020204" pitchFamily="66" charset="0"/>
              </a:rPr>
              <a:t>C/W</a:t>
            </a:r>
            <a:r>
              <a:rPr lang="el-GR" sz="2800" dirty="0" smtClean="0">
                <a:solidFill>
                  <a:srgbClr val="00B050"/>
                </a:solidFill>
                <a:latin typeface="Comic Sans MS" panose="030F0702030302020204" pitchFamily="66" charset="0"/>
              </a:rPr>
              <a:t/>
            </a:r>
            <a:br>
              <a:rPr lang="el-GR" sz="2800" dirty="0" smtClean="0">
                <a:solidFill>
                  <a:srgbClr val="00B050"/>
                </a:solidFill>
                <a:latin typeface="Comic Sans MS" panose="030F0702030302020204" pitchFamily="66" charset="0"/>
              </a:rPr>
            </a:br>
            <a:endParaRPr lang="el-GR" sz="2800" dirty="0">
              <a:solidFill>
                <a:srgbClr val="00B050"/>
              </a:solidFill>
              <a:latin typeface="Comic Sans MS" panose="030F0702030302020204" pitchFamily="66" charset="0"/>
            </a:endParaRPr>
          </a:p>
        </p:txBody>
      </p:sp>
      <p:sp>
        <p:nvSpPr>
          <p:cNvPr id="5" name="Title 1"/>
          <p:cNvSpPr txBox="1">
            <a:spLocks/>
          </p:cNvSpPr>
          <p:nvPr/>
        </p:nvSpPr>
        <p:spPr>
          <a:xfrm>
            <a:off x="5436096" y="237727"/>
            <a:ext cx="4014463"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u="sng" dirty="0" smtClean="0">
                <a:solidFill>
                  <a:srgbClr val="00B050"/>
                </a:solidFill>
                <a:latin typeface="Comic Sans MS" panose="030F0702030302020204" pitchFamily="66" charset="0"/>
              </a:rPr>
              <a:t>28</a:t>
            </a:r>
            <a:r>
              <a:rPr lang="en-GB" sz="2800" u="sng" baseline="30000" dirty="0" smtClean="0">
                <a:solidFill>
                  <a:srgbClr val="00B050"/>
                </a:solidFill>
                <a:latin typeface="Comic Sans MS" panose="030F0702030302020204" pitchFamily="66" charset="0"/>
              </a:rPr>
              <a:t>th</a:t>
            </a:r>
            <a:r>
              <a:rPr lang="en-GB" sz="2800" u="sng" dirty="0" smtClean="0">
                <a:solidFill>
                  <a:srgbClr val="00B050"/>
                </a:solidFill>
                <a:latin typeface="Comic Sans MS" panose="030F0702030302020204" pitchFamily="66" charset="0"/>
              </a:rPr>
              <a:t> January 2015</a:t>
            </a:r>
            <a:r>
              <a:rPr lang="el-GR" sz="2800" dirty="0" smtClean="0">
                <a:solidFill>
                  <a:srgbClr val="00B050"/>
                </a:solidFill>
                <a:latin typeface="Comic Sans MS" panose="030F0702030302020204" pitchFamily="66" charset="0"/>
              </a:rPr>
              <a:t/>
            </a:r>
            <a:br>
              <a:rPr lang="el-GR" sz="2800" dirty="0" smtClean="0">
                <a:solidFill>
                  <a:srgbClr val="00B050"/>
                </a:solidFill>
                <a:latin typeface="Comic Sans MS" panose="030F0702030302020204" pitchFamily="66" charset="0"/>
              </a:rPr>
            </a:br>
            <a:endParaRPr lang="el-GR" sz="2800" dirty="0">
              <a:solidFill>
                <a:srgbClr val="00B050"/>
              </a:solidFill>
              <a:latin typeface="Comic Sans MS" panose="030F0702030302020204" pitchFamily="66" charset="0"/>
            </a:endParaRPr>
          </a:p>
        </p:txBody>
      </p:sp>
      <p:sp>
        <p:nvSpPr>
          <p:cNvPr id="6" name="Subtitle 2"/>
          <p:cNvSpPr txBox="1">
            <a:spLocks/>
          </p:cNvSpPr>
          <p:nvPr/>
        </p:nvSpPr>
        <p:spPr>
          <a:xfrm>
            <a:off x="395536" y="2501280"/>
            <a:ext cx="7560840" cy="792088"/>
          </a:xfrm>
          <a:prstGeom prst="rect">
            <a:avLst/>
          </a:prstGeom>
          <a:solidFill>
            <a:schemeClr val="bg1"/>
          </a:solidFill>
          <a:ln w="38100">
            <a:solidFill>
              <a:srgbClr val="7030A0"/>
            </a:solidFill>
          </a:ln>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sz="2000" dirty="0" smtClean="0">
                <a:solidFill>
                  <a:srgbClr val="00B050"/>
                </a:solidFill>
                <a:latin typeface="Comic Sans MS" panose="030F0702030302020204" pitchFamily="66" charset="0"/>
              </a:rPr>
              <a:t>Learning Outcome: Students will know the key players and organisations who are involved in development and evaluate their influence</a:t>
            </a:r>
            <a:endParaRPr lang="el-GR" sz="2000" dirty="0">
              <a:solidFill>
                <a:srgbClr val="00B050"/>
              </a:solidFill>
              <a:latin typeface="Comic Sans MS" panose="030F0702030302020204" pitchFamily="66" charset="0"/>
            </a:endParaRPr>
          </a:p>
        </p:txBody>
      </p:sp>
      <p:pic>
        <p:nvPicPr>
          <p:cNvPr id="1026" name="Picture 2" descr="http://jamaica-gleaner.com/gleaner/20120930/focus/images/LettCartoon20120626L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068960"/>
            <a:ext cx="4872122" cy="364616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79513" y="3789040"/>
            <a:ext cx="4176464" cy="923330"/>
          </a:xfrm>
          <a:prstGeom prst="rect">
            <a:avLst/>
          </a:prstGeom>
          <a:solidFill>
            <a:srgbClr val="FFC000"/>
          </a:solidFill>
        </p:spPr>
        <p:txBody>
          <a:bodyPr wrap="square" rtlCol="0">
            <a:spAutoFit/>
          </a:bodyPr>
          <a:lstStyle/>
          <a:p>
            <a:r>
              <a:rPr lang="en-GB" dirty="0" smtClean="0">
                <a:latin typeface="Comic Sans MS" panose="030F0702030302020204" pitchFamily="66" charset="0"/>
              </a:rPr>
              <a:t>Tricky:  What do you think the sinking ship represents in this cartoon?</a:t>
            </a:r>
            <a:endParaRPr lang="en-GB" dirty="0">
              <a:latin typeface="Comic Sans MS" panose="030F0702030302020204" pitchFamily="66" charset="0"/>
            </a:endParaRPr>
          </a:p>
        </p:txBody>
      </p:sp>
      <p:sp>
        <p:nvSpPr>
          <p:cNvPr id="9" name="TextBox 8"/>
          <p:cNvSpPr txBox="1"/>
          <p:nvPr/>
        </p:nvSpPr>
        <p:spPr>
          <a:xfrm>
            <a:off x="179783" y="4712370"/>
            <a:ext cx="4176464" cy="923330"/>
          </a:xfrm>
          <a:prstGeom prst="rect">
            <a:avLst/>
          </a:prstGeom>
          <a:solidFill>
            <a:srgbClr val="E818B2"/>
          </a:solidFill>
        </p:spPr>
        <p:txBody>
          <a:bodyPr wrap="square" rtlCol="0">
            <a:spAutoFit/>
          </a:bodyPr>
          <a:lstStyle/>
          <a:p>
            <a:r>
              <a:rPr lang="en-GB" dirty="0" smtClean="0">
                <a:solidFill>
                  <a:schemeClr val="bg1"/>
                </a:solidFill>
                <a:latin typeface="Comic Sans MS" panose="030F0702030302020204" pitchFamily="66" charset="0"/>
              </a:rPr>
              <a:t>Trickier:  Why do you think the pirate ship has been represented by a pirate ship?</a:t>
            </a:r>
            <a:endParaRPr lang="en-GB" dirty="0">
              <a:solidFill>
                <a:schemeClr val="bg1"/>
              </a:solidFill>
              <a:latin typeface="Comic Sans MS" panose="030F0702030302020204" pitchFamily="66" charset="0"/>
            </a:endParaRPr>
          </a:p>
        </p:txBody>
      </p:sp>
      <p:sp>
        <p:nvSpPr>
          <p:cNvPr id="10" name="TextBox 9"/>
          <p:cNvSpPr txBox="1"/>
          <p:nvPr/>
        </p:nvSpPr>
        <p:spPr>
          <a:xfrm>
            <a:off x="156861" y="5659991"/>
            <a:ext cx="4176464" cy="923330"/>
          </a:xfrm>
          <a:prstGeom prst="rect">
            <a:avLst/>
          </a:prstGeom>
          <a:solidFill>
            <a:srgbClr val="7030A0"/>
          </a:solidFill>
        </p:spPr>
        <p:txBody>
          <a:bodyPr wrap="square" rtlCol="0">
            <a:spAutoFit/>
          </a:bodyPr>
          <a:lstStyle/>
          <a:p>
            <a:r>
              <a:rPr lang="en-GB" dirty="0" smtClean="0">
                <a:solidFill>
                  <a:schemeClr val="bg1"/>
                </a:solidFill>
                <a:latin typeface="Comic Sans MS" panose="030F0702030302020204" pitchFamily="66" charset="0"/>
              </a:rPr>
              <a:t>Trickiest:  What do you think the overall message of this cartoon is?  Who might agree/disagree with it?</a:t>
            </a:r>
            <a:endParaRPr lang="en-GB" dirty="0">
              <a:solidFill>
                <a:schemeClr val="bg1"/>
              </a:solidFill>
              <a:latin typeface="Comic Sans MS" panose="030F0702030302020204"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TNCs</a:t>
            </a:r>
            <a:endParaRPr lang="el-GR" dirty="0"/>
          </a:p>
        </p:txBody>
      </p:sp>
      <p:sp>
        <p:nvSpPr>
          <p:cNvPr id="3" name="Content Placeholder 2"/>
          <p:cNvSpPr>
            <a:spLocks noGrp="1"/>
          </p:cNvSpPr>
          <p:nvPr>
            <p:ph idx="1"/>
          </p:nvPr>
        </p:nvSpPr>
        <p:spPr/>
        <p:txBody>
          <a:bodyPr>
            <a:normAutofit fontScale="77500" lnSpcReduction="20000"/>
          </a:bodyPr>
          <a:lstStyle/>
          <a:p>
            <a:r>
              <a:rPr lang="en-US" dirty="0" smtClean="0"/>
              <a:t>TNCs, that you know about from last year, have both positive and negative effects on the development gap.  </a:t>
            </a:r>
          </a:p>
          <a:p>
            <a:r>
              <a:rPr lang="en-US" dirty="0" smtClean="0"/>
              <a:t>Some like Nestlé who employ senior executives from many countries try to make decisions from a global perspective rather than from one centralized headquarters.    </a:t>
            </a:r>
          </a:p>
          <a:p>
            <a:r>
              <a:rPr lang="en-US" b="1" dirty="0" smtClean="0"/>
              <a:t>Criticism of multinationals include </a:t>
            </a:r>
            <a:r>
              <a:rPr lang="en-US" dirty="0" smtClean="0"/>
              <a:t>entering countries that have low human rights or environmental standards. They claim that multinationals give rise to huge merged conglomerations that reduce competition and free enterprise, raise capital in host countries but export the profits, exploit countries for their natural resources, limit workers' wages, erode traditional cultures, and challenge national sovereignty.</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Community Organisation or Grassroots</a:t>
            </a:r>
            <a:r>
              <a:rPr lang="el-GR" dirty="0" smtClean="0"/>
              <a:t/>
            </a:r>
            <a:br>
              <a:rPr lang="el-GR" dirty="0" smtClean="0"/>
            </a:br>
            <a:endParaRPr lang="el-GR" dirty="0"/>
          </a:p>
        </p:txBody>
      </p:sp>
      <p:sp>
        <p:nvSpPr>
          <p:cNvPr id="3" name="Content Placeholder 2"/>
          <p:cNvSpPr>
            <a:spLocks noGrp="1"/>
          </p:cNvSpPr>
          <p:nvPr>
            <p:ph idx="1"/>
          </p:nvPr>
        </p:nvSpPr>
        <p:spPr>
          <a:xfrm>
            <a:off x="467544" y="1052736"/>
            <a:ext cx="8507288" cy="6048672"/>
          </a:xfrm>
        </p:spPr>
        <p:txBody>
          <a:bodyPr>
            <a:normAutofit fontScale="70000" lnSpcReduction="20000"/>
          </a:bodyPr>
          <a:lstStyle/>
          <a:p>
            <a:r>
              <a:rPr lang="en-GB" dirty="0" smtClean="0"/>
              <a:t>These </a:t>
            </a:r>
            <a:r>
              <a:rPr lang="en-GB" dirty="0"/>
              <a:t>are a level of non-governmental organisations (NGO) such as those from charities and campaigning organisations which exist to serve the needs of third parties.  This is seen as a route to an alternative development that is more democratic, efficient and sustainable.  In this way new relationships between community organisations and other institutions are developed.  </a:t>
            </a:r>
            <a:endParaRPr lang="en-GB" dirty="0" smtClean="0"/>
          </a:p>
          <a:p>
            <a:r>
              <a:rPr lang="en-GB" dirty="0" smtClean="0"/>
              <a:t>Since </a:t>
            </a:r>
            <a:r>
              <a:rPr lang="en-GB" dirty="0"/>
              <a:t>the 1970s the term empowerment is used by the development community to refer to ‘something more than </a:t>
            </a:r>
            <a:r>
              <a:rPr lang="en-GB" dirty="0" smtClean="0"/>
              <a:t>participation’. </a:t>
            </a:r>
            <a:r>
              <a:rPr lang="en-GB" dirty="0"/>
              <a:t>This involved encouraging participation by local people in development through activities, however this often meant little real difference in policy making or planning at local communities.  </a:t>
            </a:r>
            <a:endParaRPr lang="el-GR" dirty="0"/>
          </a:p>
          <a:p>
            <a:r>
              <a:rPr lang="en-GB" dirty="0"/>
              <a:t>Empowerment is a desired process by which individuals, particularly the ‘poorest of the poor’ become agents of their own development.  This entails creating power among local communities through education and the promotion of an understanding of the actions that they may take.  </a:t>
            </a:r>
            <a:endParaRPr lang="en-GB" dirty="0" smtClean="0"/>
          </a:p>
          <a:p>
            <a:r>
              <a:rPr lang="en-GB" dirty="0" smtClean="0"/>
              <a:t>Examples </a:t>
            </a:r>
            <a:r>
              <a:rPr lang="en-GB" dirty="0"/>
              <a:t>of this include the Campfire Project in Zimbabwe where land is held in trust by the community rather than under individual ownership.  This allow the community groups to receive benefits of money through tourism, as well as bearing the costs of living with wildlife.</a:t>
            </a:r>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81536" y="2420888"/>
            <a:ext cx="3600400"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3200" dirty="0" smtClean="0"/>
              <a:t>Players involved in development?</a:t>
            </a:r>
            <a:endParaRPr lang="en-GB" sz="3200" dirty="0"/>
          </a:p>
        </p:txBody>
      </p:sp>
    </p:spTree>
    <p:extLst>
      <p:ext uri="{BB962C8B-B14F-4D97-AF65-F5344CB8AC3E}">
        <p14:creationId xmlns:p14="http://schemas.microsoft.com/office/powerpoint/2010/main" val="1617880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Using the information around the room, find the answer to the following questions</a:t>
            </a:r>
            <a:endParaRPr lang="en-GB" sz="3200"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sz="2800" dirty="0" smtClean="0"/>
              <a:t>What was the United Nations a successor to?</a:t>
            </a:r>
          </a:p>
          <a:p>
            <a:pPr marL="514350" indent="-514350">
              <a:buFont typeface="+mj-lt"/>
              <a:buAutoNum type="arabicPeriod"/>
            </a:pPr>
            <a:r>
              <a:rPr lang="en-GB" sz="2800" dirty="0" smtClean="0"/>
              <a:t>Name 2 criticisms of FDI by TNCs</a:t>
            </a:r>
          </a:p>
          <a:p>
            <a:pPr marL="514350" indent="-514350">
              <a:buFont typeface="+mj-lt"/>
              <a:buAutoNum type="arabicPeriod"/>
            </a:pPr>
            <a:r>
              <a:rPr lang="en-GB" sz="2800" dirty="0" smtClean="0"/>
              <a:t>Who set SAPs in the 1980s?</a:t>
            </a:r>
          </a:p>
          <a:p>
            <a:pPr marL="514350" indent="-514350">
              <a:buFont typeface="+mj-lt"/>
              <a:buAutoNum type="arabicPeriod"/>
            </a:pPr>
            <a:r>
              <a:rPr lang="en-GB" sz="2800" dirty="0" smtClean="0"/>
              <a:t>What is the term empowerment sometimes referred to?</a:t>
            </a:r>
          </a:p>
          <a:p>
            <a:pPr marL="514350" indent="-514350">
              <a:buFont typeface="+mj-lt"/>
              <a:buAutoNum type="arabicPeriod"/>
            </a:pPr>
            <a:r>
              <a:rPr lang="en-GB" sz="2800" dirty="0" smtClean="0"/>
              <a:t>Whose budget in 1995 was $3.1 billion for peacekeeping purposes?</a:t>
            </a:r>
          </a:p>
          <a:p>
            <a:pPr marL="514350" indent="-514350">
              <a:buFont typeface="+mj-lt"/>
              <a:buAutoNum type="arabicPeriod"/>
            </a:pPr>
            <a:r>
              <a:rPr lang="en-GB" sz="2800" dirty="0" smtClean="0"/>
              <a:t>Name 2 key activities of the IMF.</a:t>
            </a:r>
          </a:p>
          <a:p>
            <a:pPr marL="514350" indent="-514350">
              <a:buFont typeface="+mj-lt"/>
              <a:buAutoNum type="arabicPeriod"/>
            </a:pPr>
            <a:r>
              <a:rPr lang="en-GB" sz="2800" dirty="0" smtClean="0"/>
              <a:t>What was the name of the empowerment project in Zimbabwe?</a:t>
            </a:r>
          </a:p>
          <a:p>
            <a:pPr marL="514350" indent="-514350">
              <a:buFont typeface="+mj-lt"/>
              <a:buAutoNum type="arabicPeriod"/>
            </a:pPr>
            <a:endParaRPr lang="en-GB" sz="2800" dirty="0" smtClean="0"/>
          </a:p>
          <a:p>
            <a:pPr marL="514350" indent="-514350">
              <a:buFont typeface="+mj-lt"/>
              <a:buAutoNum type="arabicPeriod"/>
            </a:pPr>
            <a:endParaRPr lang="en-GB" sz="2800" dirty="0" smtClean="0"/>
          </a:p>
          <a:p>
            <a:pPr marL="514350" indent="-514350">
              <a:buFont typeface="+mj-lt"/>
              <a:buAutoNum type="arabicPeriod"/>
            </a:pPr>
            <a:endParaRPr lang="en-GB" sz="2800" dirty="0" smtClean="0"/>
          </a:p>
          <a:p>
            <a:pPr marL="514350" indent="-514350">
              <a:buFont typeface="+mj-lt"/>
              <a:buAutoNum type="arabicPeriod"/>
            </a:pPr>
            <a:endParaRPr lang="en-GB" sz="2800" dirty="0"/>
          </a:p>
        </p:txBody>
      </p:sp>
    </p:spTree>
    <p:extLst>
      <p:ext uri="{BB962C8B-B14F-4D97-AF65-F5344CB8AC3E}">
        <p14:creationId xmlns:p14="http://schemas.microsoft.com/office/powerpoint/2010/main" val="282247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8640"/>
            <a:ext cx="7632848" cy="1008111"/>
          </a:xfrm>
          <a:solidFill>
            <a:schemeClr val="bg1"/>
          </a:solidFill>
          <a:ln>
            <a:solidFill>
              <a:srgbClr val="FF0000"/>
            </a:solidFill>
          </a:ln>
        </p:spPr>
        <p:txBody>
          <a:bodyPr>
            <a:noAutofit/>
          </a:bodyPr>
          <a:lstStyle/>
          <a:p>
            <a:pPr algn="l"/>
            <a:r>
              <a:rPr lang="en-GB" sz="2000" dirty="0" smtClean="0">
                <a:latin typeface="Comic Sans MS" panose="030F0702030302020204" pitchFamily="66" charset="0"/>
              </a:rPr>
              <a:t>Task 1:  Cut out the cards and match up the organisation to what it does.  </a:t>
            </a:r>
            <a:r>
              <a:rPr lang="en-GB" sz="2000" dirty="0" smtClean="0">
                <a:latin typeface="Comic Sans MS" panose="030F0702030302020204" pitchFamily="66" charset="0"/>
              </a:rPr>
              <a:t>Use your book and statements around the room to help you</a:t>
            </a:r>
            <a:endParaRPr lang="en-GB" sz="2000" dirty="0">
              <a:latin typeface="Comic Sans MS" panose="030F0702030302020204"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73587673"/>
              </p:ext>
            </p:extLst>
          </p:nvPr>
        </p:nvGraphicFramePr>
        <p:xfrm>
          <a:off x="611560" y="1268760"/>
          <a:ext cx="7776864" cy="4814887"/>
        </p:xfrm>
        <a:graphic>
          <a:graphicData uri="http://schemas.openxmlformats.org/drawingml/2006/table">
            <a:tbl>
              <a:tblPr firstRow="1" firstCol="1" bandRow="1">
                <a:tableStyleId>{5940675A-B579-460E-94D1-54222C63F5DA}</a:tableStyleId>
              </a:tblPr>
              <a:tblGrid>
                <a:gridCol w="2592288"/>
                <a:gridCol w="2592288"/>
                <a:gridCol w="2592288"/>
              </a:tblGrid>
              <a:tr h="632193">
                <a:tc>
                  <a:txBody>
                    <a:bodyPr/>
                    <a:lstStyle/>
                    <a:p>
                      <a:pPr algn="ctr">
                        <a:lnSpc>
                          <a:spcPct val="115000"/>
                        </a:lnSpc>
                        <a:spcAft>
                          <a:spcPts val="0"/>
                        </a:spcAft>
                      </a:pPr>
                      <a:r>
                        <a:rPr lang="en-GB" sz="1200">
                          <a:effectLst/>
                          <a:latin typeface="Comic Sans MS" pitchFamily="66" charset="0"/>
                        </a:rPr>
                        <a:t>The UN</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Unilever, Nike, Nestle</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Development projects and relief programmes, bottom-up, unreliable funding</a:t>
                      </a:r>
                      <a:endParaRPr lang="en-GB" sz="1200">
                        <a:effectLst/>
                        <a:latin typeface="Comic Sans MS" pitchFamily="66" charset="0"/>
                        <a:ea typeface="Calibri"/>
                        <a:cs typeface="Times New Roman"/>
                      </a:endParaRPr>
                    </a:p>
                  </a:txBody>
                  <a:tcPr marL="45551" marR="45551" marT="0" marB="0" anchor="ctr"/>
                </a:tc>
              </a:tr>
              <a:tr h="632193">
                <a:tc>
                  <a:txBody>
                    <a:bodyPr/>
                    <a:lstStyle/>
                    <a:p>
                      <a:pPr algn="ctr">
                        <a:lnSpc>
                          <a:spcPct val="115000"/>
                        </a:lnSpc>
                        <a:spcAft>
                          <a:spcPts val="0"/>
                        </a:spcAft>
                      </a:pPr>
                      <a:r>
                        <a:rPr lang="en-GB" sz="1200">
                          <a:effectLst/>
                          <a:latin typeface="Comic Sans MS" pitchFamily="66" charset="0"/>
                        </a:rPr>
                        <a:t>Promotes trade, can create unfair barriers to free and fair trade</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Raise awareness of concerns, aid and practical help given</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dirty="0">
                          <a:effectLst/>
                          <a:latin typeface="Comic Sans MS" pitchFamily="66" charset="0"/>
                        </a:rPr>
                        <a:t>Encourages free trade</a:t>
                      </a:r>
                      <a:endParaRPr lang="en-GB" sz="1200" dirty="0">
                        <a:effectLst/>
                        <a:latin typeface="Comic Sans MS" pitchFamily="66" charset="0"/>
                        <a:ea typeface="Calibri"/>
                        <a:cs typeface="Times New Roman"/>
                      </a:endParaRPr>
                    </a:p>
                  </a:txBody>
                  <a:tcPr marL="45551" marR="45551" marT="0" marB="0" anchor="ctr"/>
                </a:tc>
              </a:tr>
              <a:tr h="632193">
                <a:tc>
                  <a:txBody>
                    <a:bodyPr/>
                    <a:lstStyle/>
                    <a:p>
                      <a:pPr algn="ctr">
                        <a:lnSpc>
                          <a:spcPct val="115000"/>
                        </a:lnSpc>
                        <a:spcAft>
                          <a:spcPts val="0"/>
                        </a:spcAft>
                      </a:pPr>
                      <a:r>
                        <a:rPr lang="en-GB" sz="1200">
                          <a:effectLst/>
                          <a:latin typeface="Comic Sans MS" pitchFamily="66" charset="0"/>
                        </a:rPr>
                        <a:t>Regulate economy, create conditions for business, provide physical infrastructure, public services</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Monitors development and provides investment</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Capitalist enterprises creating supply chains</a:t>
                      </a:r>
                      <a:endParaRPr lang="en-GB" sz="1200">
                        <a:effectLst/>
                        <a:latin typeface="Comic Sans MS" pitchFamily="66" charset="0"/>
                        <a:ea typeface="Calibri"/>
                        <a:cs typeface="Times New Roman"/>
                      </a:endParaRPr>
                    </a:p>
                  </a:txBody>
                  <a:tcPr marL="45551" marR="45551" marT="0" marB="0" anchor="ctr"/>
                </a:tc>
              </a:tr>
              <a:tr h="632193">
                <a:tc>
                  <a:txBody>
                    <a:bodyPr/>
                    <a:lstStyle/>
                    <a:p>
                      <a:pPr algn="ctr">
                        <a:lnSpc>
                          <a:spcPct val="115000"/>
                        </a:lnSpc>
                        <a:spcAft>
                          <a:spcPts val="0"/>
                        </a:spcAft>
                      </a:pPr>
                      <a:r>
                        <a:rPr lang="en-GB" sz="1200">
                          <a:effectLst/>
                          <a:latin typeface="Comic Sans MS" pitchFamily="66" charset="0"/>
                        </a:rPr>
                        <a:t>Influence economic and social conditions in a country</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NGOs</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TNCs</a:t>
                      </a:r>
                      <a:endParaRPr lang="en-GB" sz="1200">
                        <a:effectLst/>
                        <a:latin typeface="Comic Sans MS" pitchFamily="66" charset="0"/>
                        <a:ea typeface="Calibri"/>
                        <a:cs typeface="Times New Roman"/>
                      </a:endParaRPr>
                    </a:p>
                  </a:txBody>
                  <a:tcPr marL="45551" marR="45551" marT="0" marB="0" anchor="ctr"/>
                </a:tc>
              </a:tr>
              <a:tr h="632193">
                <a:tc>
                  <a:txBody>
                    <a:bodyPr/>
                    <a:lstStyle/>
                    <a:p>
                      <a:pPr algn="ctr">
                        <a:lnSpc>
                          <a:spcPct val="115000"/>
                        </a:lnSpc>
                        <a:spcAft>
                          <a:spcPts val="0"/>
                        </a:spcAft>
                      </a:pPr>
                      <a:r>
                        <a:rPr lang="en-GB" sz="1200">
                          <a:effectLst/>
                          <a:latin typeface="Comic Sans MS" pitchFamily="66" charset="0"/>
                        </a:rPr>
                        <a:t>World Bank</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E.U. / ASEAN</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Provides investment  for economic and social projects (top-down)</a:t>
                      </a:r>
                      <a:endParaRPr lang="en-GB" sz="1200">
                        <a:effectLst/>
                        <a:latin typeface="Comic Sans MS" pitchFamily="66" charset="0"/>
                        <a:ea typeface="Calibri"/>
                        <a:cs typeface="Times New Roman"/>
                      </a:endParaRPr>
                    </a:p>
                  </a:txBody>
                  <a:tcPr marL="45551" marR="45551" marT="0" marB="0" anchor="ctr"/>
                </a:tc>
              </a:tr>
              <a:tr h="632193">
                <a:tc>
                  <a:txBody>
                    <a:bodyPr/>
                    <a:lstStyle/>
                    <a:p>
                      <a:pPr algn="ctr">
                        <a:lnSpc>
                          <a:spcPct val="115000"/>
                        </a:lnSpc>
                        <a:spcAft>
                          <a:spcPts val="0"/>
                        </a:spcAft>
                      </a:pPr>
                      <a:r>
                        <a:rPr lang="en-GB" sz="1200">
                          <a:effectLst/>
                          <a:latin typeface="Comic Sans MS" pitchFamily="66" charset="0"/>
                        </a:rPr>
                        <a:t>WTO/ Trade Blocs</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Governments</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Unicef, Oxfam</a:t>
                      </a:r>
                      <a:endParaRPr lang="en-GB" sz="1200">
                        <a:effectLst/>
                        <a:latin typeface="Comic Sans MS" pitchFamily="66" charset="0"/>
                        <a:ea typeface="Calibri"/>
                        <a:cs typeface="Times New Roman"/>
                      </a:endParaRPr>
                    </a:p>
                  </a:txBody>
                  <a:tcPr marL="45551" marR="45551" marT="0" marB="0" anchor="ctr"/>
                </a:tc>
              </a:tr>
              <a:tr h="632193">
                <a:tc>
                  <a:txBody>
                    <a:bodyPr/>
                    <a:lstStyle/>
                    <a:p>
                      <a:pPr algn="ctr">
                        <a:lnSpc>
                          <a:spcPct val="115000"/>
                        </a:lnSpc>
                        <a:spcAft>
                          <a:spcPts val="0"/>
                        </a:spcAft>
                      </a:pPr>
                      <a:r>
                        <a:rPr lang="en-GB" sz="1200">
                          <a:effectLst/>
                          <a:latin typeface="Comic Sans MS" pitchFamily="66" charset="0"/>
                        </a:rPr>
                        <a:t>Provide employment and investment in countries, exploit workers and most profit sent to home country</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a:effectLst/>
                          <a:latin typeface="Comic Sans MS" pitchFamily="66" charset="0"/>
                        </a:rPr>
                        <a:t>IMF (International Monetary Fund)</a:t>
                      </a:r>
                      <a:endParaRPr lang="en-GB" sz="1200">
                        <a:effectLst/>
                        <a:latin typeface="Comic Sans MS" pitchFamily="66" charset="0"/>
                        <a:ea typeface="Calibri"/>
                        <a:cs typeface="Times New Roman"/>
                      </a:endParaRPr>
                    </a:p>
                  </a:txBody>
                  <a:tcPr marL="45551" marR="45551" marT="0" marB="0" anchor="ctr"/>
                </a:tc>
                <a:tc>
                  <a:txBody>
                    <a:bodyPr/>
                    <a:lstStyle/>
                    <a:p>
                      <a:pPr algn="ctr">
                        <a:lnSpc>
                          <a:spcPct val="115000"/>
                        </a:lnSpc>
                        <a:spcAft>
                          <a:spcPts val="0"/>
                        </a:spcAft>
                      </a:pPr>
                      <a:r>
                        <a:rPr lang="en-GB" sz="1200" dirty="0">
                          <a:effectLst/>
                          <a:latin typeface="Comic Sans MS" pitchFamily="66" charset="0"/>
                        </a:rPr>
                        <a:t>Ghana, Uganda</a:t>
                      </a:r>
                      <a:endParaRPr lang="en-GB" sz="1200" dirty="0">
                        <a:effectLst/>
                        <a:latin typeface="Comic Sans MS" pitchFamily="66" charset="0"/>
                        <a:ea typeface="Calibri"/>
                        <a:cs typeface="Times New Roman"/>
                      </a:endParaRPr>
                    </a:p>
                  </a:txBody>
                  <a:tcPr marL="45551" marR="45551" marT="0" marB="0" anchor="ctr"/>
                </a:tc>
              </a:tr>
            </a:tbl>
          </a:graphicData>
        </a:graphic>
      </p:graphicFrame>
      <p:sp>
        <p:nvSpPr>
          <p:cNvPr id="4" name="Title 1"/>
          <p:cNvSpPr txBox="1">
            <a:spLocks/>
          </p:cNvSpPr>
          <p:nvPr/>
        </p:nvSpPr>
        <p:spPr>
          <a:xfrm>
            <a:off x="35496" y="6093296"/>
            <a:ext cx="9073008" cy="747463"/>
          </a:xfrm>
          <a:prstGeom prst="rect">
            <a:avLst/>
          </a:prstGeom>
          <a:solidFill>
            <a:schemeClr val="bg1"/>
          </a:solidFill>
          <a:ln>
            <a:solidFill>
              <a:srgbClr val="FF000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smtClean="0">
                <a:latin typeface="Comic Sans MS" panose="030F0702030302020204" pitchFamily="66" charset="0"/>
              </a:rPr>
              <a:t>Task 2:  Now try and order them into which you think are most influential.  Write a reason next to the top and bottom</a:t>
            </a:r>
            <a:endParaRPr lang="en-GB" sz="2000" dirty="0">
              <a:latin typeface="Comic Sans MS" panose="030F0702030302020204" pitchFamily="66" charset="0"/>
            </a:endParaRPr>
          </a:p>
        </p:txBody>
      </p:sp>
    </p:spTree>
    <p:extLst>
      <p:ext uri="{BB962C8B-B14F-4D97-AF65-F5344CB8AC3E}">
        <p14:creationId xmlns:p14="http://schemas.microsoft.com/office/powerpoint/2010/main" val="1961451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Nations</a:t>
            </a:r>
            <a:endParaRPr lang="el-GR" dirty="0"/>
          </a:p>
        </p:txBody>
      </p:sp>
      <p:sp>
        <p:nvSpPr>
          <p:cNvPr id="3" name="Content Placeholder 2"/>
          <p:cNvSpPr>
            <a:spLocks noGrp="1"/>
          </p:cNvSpPr>
          <p:nvPr>
            <p:ph idx="1"/>
          </p:nvPr>
        </p:nvSpPr>
        <p:spPr>
          <a:xfrm>
            <a:off x="457200" y="1196752"/>
            <a:ext cx="8229600" cy="5904656"/>
          </a:xfrm>
        </p:spPr>
        <p:txBody>
          <a:bodyPr>
            <a:normAutofit fontScale="40000" lnSpcReduction="20000"/>
          </a:bodyPr>
          <a:lstStyle/>
          <a:p>
            <a:pPr>
              <a:buNone/>
            </a:pPr>
            <a:endParaRPr lang="el-GR" dirty="0"/>
          </a:p>
          <a:p>
            <a:r>
              <a:rPr lang="en-GB" sz="4000" dirty="0"/>
              <a:t>Was signed in 1945 by 51 countries as a successor to the League of Nations.  Intended to go beyond merely ensuring stability in international relations in order to ‘systematise the promotion of change’.  </a:t>
            </a:r>
            <a:endParaRPr lang="en-GB" sz="4000" dirty="0" smtClean="0"/>
          </a:p>
          <a:p>
            <a:r>
              <a:rPr lang="en-GB" sz="4000" dirty="0" smtClean="0"/>
              <a:t>The </a:t>
            </a:r>
            <a:r>
              <a:rPr lang="en-GB" sz="4000" dirty="0"/>
              <a:t>UN today has many institutions  but has various broad purposes, including commitment to equal rights of people of all nations, to free succeeding generations from the scourge of war and to promote social and economic progress.</a:t>
            </a:r>
            <a:endParaRPr lang="el-GR" sz="4000" dirty="0"/>
          </a:p>
          <a:p>
            <a:r>
              <a:rPr lang="en-GB" sz="4000" dirty="0"/>
              <a:t>By 1995 membership to the UN had widened to 185 nations, with most countries being members except Switzerland and Taiwan.  </a:t>
            </a:r>
            <a:endParaRPr lang="en-GB" sz="4000" dirty="0" smtClean="0"/>
          </a:p>
          <a:p>
            <a:r>
              <a:rPr lang="en-GB" sz="4000" dirty="0" smtClean="0"/>
              <a:t>It </a:t>
            </a:r>
            <a:r>
              <a:rPr lang="en-GB" sz="4000" dirty="0"/>
              <a:t>is funded through a mixture of member state assessments and voluntary contributions.  </a:t>
            </a:r>
            <a:endParaRPr lang="en-GB" sz="4000" dirty="0" smtClean="0"/>
          </a:p>
          <a:p>
            <a:r>
              <a:rPr lang="en-GB" sz="4000" dirty="0" smtClean="0"/>
              <a:t>In </a:t>
            </a:r>
            <a:r>
              <a:rPr lang="en-GB" sz="4000" dirty="0"/>
              <a:t>1995 its total budget was US$1.25 billion with a further US$3.1 billion for peacekeeping purposes.  </a:t>
            </a:r>
            <a:endParaRPr lang="en-GB" sz="4000" dirty="0" smtClean="0"/>
          </a:p>
          <a:p>
            <a:r>
              <a:rPr lang="en-GB" sz="4000" dirty="0" smtClean="0"/>
              <a:t>The </a:t>
            </a:r>
            <a:r>
              <a:rPr lang="en-GB" sz="4000" dirty="0"/>
              <a:t>General Assembly meets annually but decision taken have no legally binding force for governments, but do ‘carry the weight of world opinion’.  </a:t>
            </a:r>
            <a:endParaRPr lang="el-GR" sz="4000" dirty="0"/>
          </a:p>
          <a:p>
            <a:r>
              <a:rPr lang="en-GB" sz="4000" dirty="0"/>
              <a:t>In 1992 the UN conference on Environment and Development (UNCED) looked to the pursuit of sustainable development patterns for the future.  Included within were Agenda 21 and the plans for a new international institution, the Commission on Sustainable Development (CSD) which was charged with monitoring commitments by UN member nations to provide financial resources and to transfer technology.</a:t>
            </a:r>
            <a:endParaRPr lang="el-GR" sz="4000" dirty="0"/>
          </a:p>
          <a:p>
            <a:r>
              <a:rPr lang="en-GB" sz="4000" dirty="0"/>
              <a:t>There is debate  as to the development impact of UN </a:t>
            </a:r>
            <a:r>
              <a:rPr lang="en-GB" sz="4000" dirty="0" smtClean="0"/>
              <a:t>activities </a:t>
            </a:r>
            <a:r>
              <a:rPr lang="en-GB" sz="4000" dirty="0"/>
              <a:t>e.g. in 1995 the budget of the New York Police Department was x2 that of the UN.  Only 14% of official Development Assistance goes through the UN.  Levels of development assistance overall have decreased from US$60 million in 1992 to US$50 million in 1994.</a:t>
            </a:r>
            <a:endParaRPr lang="el-GR" sz="4000"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a:t>
            </a:r>
            <a:r>
              <a:rPr lang="en-US" dirty="0"/>
              <a:t>B</a:t>
            </a:r>
            <a:r>
              <a:rPr lang="en-US" dirty="0" smtClean="0"/>
              <a:t>ank </a:t>
            </a:r>
            <a:r>
              <a:rPr lang="en-US" dirty="0"/>
              <a:t>G</a:t>
            </a:r>
            <a:r>
              <a:rPr lang="en-US" dirty="0" smtClean="0"/>
              <a:t>roup</a:t>
            </a:r>
            <a:endParaRPr lang="el-GR" dirty="0"/>
          </a:p>
        </p:txBody>
      </p:sp>
      <p:sp>
        <p:nvSpPr>
          <p:cNvPr id="3" name="Content Placeholder 2"/>
          <p:cNvSpPr>
            <a:spLocks noGrp="1"/>
          </p:cNvSpPr>
          <p:nvPr>
            <p:ph idx="1"/>
          </p:nvPr>
        </p:nvSpPr>
        <p:spPr>
          <a:xfrm>
            <a:off x="457200" y="1600200"/>
            <a:ext cx="8229600" cy="6293296"/>
          </a:xfrm>
        </p:spPr>
        <p:txBody>
          <a:bodyPr>
            <a:normAutofit fontScale="47500" lnSpcReduction="20000"/>
          </a:bodyPr>
          <a:lstStyle/>
          <a:p>
            <a:pPr>
              <a:buNone/>
            </a:pPr>
            <a:endParaRPr lang="el-GR" dirty="0"/>
          </a:p>
          <a:p>
            <a:r>
              <a:rPr lang="en-GB" sz="3800" dirty="0"/>
              <a:t>Includes 4 key international institutions in development</a:t>
            </a:r>
            <a:r>
              <a:rPr lang="en-GB" sz="3800" dirty="0" smtClean="0"/>
              <a:t>:</a:t>
            </a:r>
          </a:p>
          <a:p>
            <a:pPr lvl="0">
              <a:buNone/>
            </a:pPr>
            <a:endParaRPr lang="en-US" sz="3800" dirty="0" smtClean="0"/>
          </a:p>
          <a:p>
            <a:r>
              <a:rPr lang="en-GB" sz="3800" dirty="0" smtClean="0"/>
              <a:t>The </a:t>
            </a:r>
            <a:r>
              <a:rPr lang="en-GB" sz="3800" dirty="0"/>
              <a:t>International Bank for Reconstruction and Development (IBRD) 1944</a:t>
            </a:r>
            <a:endParaRPr lang="el-GR" sz="3800" dirty="0"/>
          </a:p>
          <a:p>
            <a:pPr lvl="0"/>
            <a:r>
              <a:rPr lang="en-GB" sz="3800" dirty="0"/>
              <a:t>International Development Association (IDA) 1960</a:t>
            </a:r>
            <a:endParaRPr lang="el-GR" sz="3800" dirty="0"/>
          </a:p>
          <a:p>
            <a:pPr lvl="0"/>
            <a:r>
              <a:rPr lang="en-GB" sz="3800" dirty="0"/>
              <a:t>International Finance Corporation (IFC) 1956</a:t>
            </a:r>
            <a:endParaRPr lang="el-GR" sz="3800" dirty="0"/>
          </a:p>
          <a:p>
            <a:pPr lvl="0"/>
            <a:r>
              <a:rPr lang="en-GB" sz="3800" dirty="0"/>
              <a:t>Multilateral Investment Guarantee Agency (MIGA) 1988</a:t>
            </a:r>
            <a:endParaRPr lang="el-GR" sz="3800" dirty="0"/>
          </a:p>
          <a:p>
            <a:endParaRPr lang="en-GB" sz="3800" dirty="0" smtClean="0"/>
          </a:p>
          <a:p>
            <a:r>
              <a:rPr lang="en-GB" sz="3800" dirty="0" smtClean="0"/>
              <a:t>Since </a:t>
            </a:r>
            <a:r>
              <a:rPr lang="en-GB" sz="3800" dirty="0"/>
              <a:t>1950 the World Bank has lent monies to governments of developing nations and is currently the major source of finance for development in the Third World, financing over 1900 projects.</a:t>
            </a:r>
            <a:endParaRPr lang="el-GR" sz="3800" dirty="0"/>
          </a:p>
          <a:p>
            <a:r>
              <a:rPr lang="en-GB" sz="3800" dirty="0" smtClean="0"/>
              <a:t>The </a:t>
            </a:r>
            <a:r>
              <a:rPr lang="en-GB" sz="3800" dirty="0"/>
              <a:t>IBRD lends money over 15-20 year periods and the loans are subject to interest.  It provides no interest loans to the poorest countries, those with per capita incomes of less that US$1,305.</a:t>
            </a:r>
            <a:endParaRPr lang="el-GR" sz="3800" dirty="0"/>
          </a:p>
          <a:p>
            <a:r>
              <a:rPr lang="en-GB" sz="3800" dirty="0"/>
              <a:t>The increase media exposure and emerging public pressure due to the World Bank’s links to environmental degradation has lead to a change towards greater environmental sustainability within its operations. </a:t>
            </a:r>
            <a:endParaRPr lang="en-GB" sz="3800" dirty="0" smtClean="0"/>
          </a:p>
          <a:p>
            <a:r>
              <a:rPr lang="en-GB" sz="3800" dirty="0" smtClean="0"/>
              <a:t>The </a:t>
            </a:r>
            <a:r>
              <a:rPr lang="en-GB" sz="3800" dirty="0"/>
              <a:t>debt crisis in 1980s lead to the introduction of Structural Adjustment Programmes (SAPs) </a:t>
            </a:r>
            <a:r>
              <a:rPr lang="en-GB" sz="3800" dirty="0" smtClean="0"/>
              <a:t>whose </a:t>
            </a:r>
            <a:r>
              <a:rPr lang="en-GB" sz="3800" dirty="0"/>
              <a:t>aim was debt reduction by programs of policy and institutional change to modify the structure of the economy.</a:t>
            </a:r>
            <a:endParaRPr lang="el-GR" sz="3800"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Monetary Fund</a:t>
            </a:r>
            <a:endParaRPr lang="el-GR"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r>
              <a:rPr lang="en-US" dirty="0" smtClean="0"/>
              <a:t>With its near-global membership of 188 countries, the IMF’s aim is to help member governments take advantage of the opportunities—and manage the challenges—posed by globalization and economic development more generally. </a:t>
            </a:r>
          </a:p>
          <a:p>
            <a:r>
              <a:rPr lang="en-US" dirty="0" smtClean="0"/>
              <a:t>The IMF tracks global economic trends and performance, alerts its member countries when it sees problems on the horizon, provides a forum for policy dialogue, and passes on know-how to governments on how to tackle economic difficulties.</a:t>
            </a:r>
          </a:p>
          <a:p>
            <a:r>
              <a:rPr lang="en-US" dirty="0" smtClean="0"/>
              <a:t>The IMF provides policy advice and financing to members in economic difficulties and also works with developing nations to help them achieve macroeconomic stability and reduce poverty.</a:t>
            </a:r>
          </a:p>
          <a:p>
            <a:r>
              <a:rPr lang="en-US" b="1" dirty="0" smtClean="0"/>
              <a:t>Key IMF activities</a:t>
            </a:r>
            <a:endParaRPr lang="en-US" dirty="0" smtClean="0"/>
          </a:p>
          <a:p>
            <a:pPr>
              <a:buNone/>
            </a:pPr>
            <a:r>
              <a:rPr lang="en-US" dirty="0" smtClean="0"/>
              <a:t>       The IMF supports its membership by providing</a:t>
            </a:r>
          </a:p>
          <a:p>
            <a:r>
              <a:rPr lang="en-US" dirty="0" smtClean="0"/>
              <a:t>policy advice to governments and central banks based on analysis of economic trends and cross-country experiences; </a:t>
            </a:r>
          </a:p>
          <a:p>
            <a:r>
              <a:rPr lang="en-US" dirty="0" smtClean="0"/>
              <a:t>research, statistics, forecasts, and analysis based on tracking of global, regional, and individual economies and markets; </a:t>
            </a:r>
          </a:p>
          <a:p>
            <a:r>
              <a:rPr lang="en-US" dirty="0" smtClean="0"/>
              <a:t>loans to help countries overcome economic difficulties;</a:t>
            </a:r>
          </a:p>
          <a:p>
            <a:r>
              <a:rPr lang="en-US" dirty="0" smtClean="0"/>
              <a:t>concessional loans to help fight poverty in developing countries; and</a:t>
            </a:r>
          </a:p>
          <a:p>
            <a:r>
              <a:rPr lang="en-US" dirty="0" smtClean="0"/>
              <a:t>technical assistance and training to help countries improve the management of their economies.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Trade </a:t>
            </a:r>
            <a:r>
              <a:rPr lang="en-US" dirty="0" err="1" smtClean="0"/>
              <a:t>Organisation</a:t>
            </a:r>
            <a:endParaRPr lang="el-GR" dirty="0"/>
          </a:p>
        </p:txBody>
      </p:sp>
      <p:sp>
        <p:nvSpPr>
          <p:cNvPr id="3" name="Content Placeholder 2"/>
          <p:cNvSpPr>
            <a:spLocks noGrp="1"/>
          </p:cNvSpPr>
          <p:nvPr>
            <p:ph idx="1"/>
          </p:nvPr>
        </p:nvSpPr>
        <p:spPr>
          <a:xfrm>
            <a:off x="395536" y="1212776"/>
            <a:ext cx="8229600" cy="5645224"/>
          </a:xfrm>
        </p:spPr>
        <p:txBody>
          <a:bodyPr>
            <a:normAutofit fontScale="70000" lnSpcReduction="20000"/>
          </a:bodyPr>
          <a:lstStyle/>
          <a:p>
            <a:r>
              <a:rPr lang="en-GB" sz="4000" dirty="0" smtClean="0"/>
              <a:t>Founded </a:t>
            </a:r>
            <a:r>
              <a:rPr lang="en-GB" sz="4000" dirty="0"/>
              <a:t>in 1948 it is designed to encourage free trade and prevent trade wars.  </a:t>
            </a:r>
            <a:endParaRPr lang="en-GB" sz="4000" dirty="0" smtClean="0"/>
          </a:p>
          <a:p>
            <a:r>
              <a:rPr lang="en-GB" sz="4000" dirty="0" smtClean="0"/>
              <a:t>The </a:t>
            </a:r>
            <a:r>
              <a:rPr lang="en-GB" sz="4000" dirty="0"/>
              <a:t>WTO holds multilateral trade negotiations known as rounds in which arrangements are negotiated and disputes resolved.  </a:t>
            </a:r>
            <a:endParaRPr lang="en-GB" sz="4000" dirty="0" smtClean="0"/>
          </a:p>
          <a:p>
            <a:r>
              <a:rPr lang="en-GB" sz="4000" dirty="0" smtClean="0"/>
              <a:t>Decision </a:t>
            </a:r>
            <a:r>
              <a:rPr lang="en-GB" sz="4000" dirty="0"/>
              <a:t>making is based on consensus.  </a:t>
            </a:r>
            <a:endParaRPr lang="en-GB" sz="4000" dirty="0" smtClean="0"/>
          </a:p>
          <a:p>
            <a:r>
              <a:rPr lang="en-GB" sz="4000" dirty="0" smtClean="0"/>
              <a:t>A </a:t>
            </a:r>
            <a:r>
              <a:rPr lang="en-GB" sz="4000" dirty="0"/>
              <a:t>huge amount of the world trade is now controlled by a few TNCs but these are largely untouched by international regulation including the WTO.  There is concern over the dominance of TNCs within international trade and the economic strength of these compared with whole nations e.g. Shell in 1990 has a gross income which exceeded the combined GNP totals of Tanzania, </a:t>
            </a:r>
            <a:r>
              <a:rPr lang="en-GB" sz="4000" dirty="0" smtClean="0"/>
              <a:t>Ethiopia</a:t>
            </a:r>
            <a:r>
              <a:rPr lang="en-GB" sz="4000" dirty="0"/>
              <a:t>, Nepal, Kenya and Pakistan.  </a:t>
            </a:r>
            <a:endParaRPr lang="el-GR" sz="4000"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Governments</a:t>
            </a:r>
            <a:endParaRPr lang="el-GR" dirty="0"/>
          </a:p>
        </p:txBody>
      </p:sp>
      <p:sp>
        <p:nvSpPr>
          <p:cNvPr id="3" name="Content Placeholder 2"/>
          <p:cNvSpPr>
            <a:spLocks noGrp="1"/>
          </p:cNvSpPr>
          <p:nvPr>
            <p:ph idx="1"/>
          </p:nvPr>
        </p:nvSpPr>
        <p:spPr>
          <a:xfrm>
            <a:off x="395536" y="1124744"/>
            <a:ext cx="8229600" cy="5733256"/>
          </a:xfrm>
        </p:spPr>
        <p:txBody>
          <a:bodyPr>
            <a:normAutofit fontScale="70000" lnSpcReduction="20000"/>
          </a:bodyPr>
          <a:lstStyle/>
          <a:p>
            <a:pPr>
              <a:buNone/>
            </a:pPr>
            <a:endParaRPr lang="el-GR" dirty="0"/>
          </a:p>
          <a:p>
            <a:r>
              <a:rPr lang="en-GB" dirty="0"/>
              <a:t>In most developing countries in the 1960s the state took control </a:t>
            </a:r>
            <a:r>
              <a:rPr lang="en-GB" dirty="0" smtClean="0"/>
              <a:t>of </a:t>
            </a:r>
            <a:r>
              <a:rPr lang="en-GB" dirty="0"/>
              <a:t>the </a:t>
            </a:r>
            <a:r>
              <a:rPr lang="en-GB" dirty="0" smtClean="0"/>
              <a:t>development.  </a:t>
            </a:r>
          </a:p>
          <a:p>
            <a:r>
              <a:rPr lang="en-GB" dirty="0" smtClean="0"/>
              <a:t>Many </a:t>
            </a:r>
            <a:r>
              <a:rPr lang="en-GB" dirty="0"/>
              <a:t>built up large scale public utilities, mining and agricultural enterprises.  </a:t>
            </a:r>
            <a:endParaRPr lang="en-GB" dirty="0" smtClean="0"/>
          </a:p>
          <a:p>
            <a:r>
              <a:rPr lang="en-GB" dirty="0" smtClean="0"/>
              <a:t>However </a:t>
            </a:r>
            <a:r>
              <a:rPr lang="en-GB" dirty="0"/>
              <a:t>by the late 1970s disillusion with the ability of the state to match policy and resources and to promote development.  This was due to the fact that </a:t>
            </a:r>
            <a:r>
              <a:rPr lang="en-GB" dirty="0" smtClean="0"/>
              <a:t> state spending </a:t>
            </a:r>
            <a:r>
              <a:rPr lang="en-GB" dirty="0"/>
              <a:t>had grown faster than GDP so further state investment was only enabled by borrowing from commercial or multilateral sources.</a:t>
            </a:r>
            <a:endParaRPr lang="el-GR" dirty="0"/>
          </a:p>
          <a:p>
            <a:r>
              <a:rPr lang="en-GB" dirty="0"/>
              <a:t>By the late 1980s in response to the economic crisis a new economic thinking gained </a:t>
            </a:r>
            <a:r>
              <a:rPr lang="en-GB" dirty="0" smtClean="0"/>
              <a:t>precedent </a:t>
            </a:r>
            <a:r>
              <a:rPr lang="en-GB" dirty="0"/>
              <a:t>in which the market rather than the state was seen as the prime instrument for economic development.  This meant a change towards regeneration of the economy and debt reduction.</a:t>
            </a:r>
            <a:endParaRPr lang="el-GR" dirty="0"/>
          </a:p>
          <a:p>
            <a:r>
              <a:rPr lang="en-GB" dirty="0"/>
              <a:t>The challenge for the WTO is to enhance the capability of the state to undertake and promote collective actions more effectively and to provide an appropriate foundation for markets.</a:t>
            </a:r>
            <a:endParaRPr lang="el-GR" dirty="0"/>
          </a:p>
          <a:p>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1597</Words>
  <Application>Microsoft Office PowerPoint</Application>
  <PresentationFormat>On-screen Show (4:3)</PresentationFormat>
  <Paragraphs>97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Key Players and Organisations in the Development Gap </vt:lpstr>
      <vt:lpstr>PowerPoint Presentation</vt:lpstr>
      <vt:lpstr>Using the information around the room, find the answer to the following questions</vt:lpstr>
      <vt:lpstr>Task 1:  Cut out the cards and match up the organisation to what it does.  Use your book and statements around the room to help you</vt:lpstr>
      <vt:lpstr>United Nations</vt:lpstr>
      <vt:lpstr>World Bank Group</vt:lpstr>
      <vt:lpstr>International Monetary Fund</vt:lpstr>
      <vt:lpstr>World Trade Organisation</vt:lpstr>
      <vt:lpstr>Governments</vt:lpstr>
      <vt:lpstr>TNCs</vt:lpstr>
      <vt:lpstr>Community Organisation or Grassroots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Players in the Development Gap</dc:title>
  <dc:creator>victoria</dc:creator>
  <cp:lastModifiedBy>Katie Guy</cp:lastModifiedBy>
  <cp:revision>14</cp:revision>
  <cp:lastPrinted>2015-01-28T17:42:13Z</cp:lastPrinted>
  <dcterms:created xsi:type="dcterms:W3CDTF">2013-07-21T17:15:10Z</dcterms:created>
  <dcterms:modified xsi:type="dcterms:W3CDTF">2015-01-28T18:05:27Z</dcterms:modified>
</cp:coreProperties>
</file>