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7" r:id="rId3"/>
    <p:sldId id="259" r:id="rId4"/>
    <p:sldId id="27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9" r:id="rId20"/>
    <p:sldId id="280" r:id="rId21"/>
    <p:sldId id="281" r:id="rId22"/>
    <p:sldId id="275" r:id="rId23"/>
    <p:sldId id="276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44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7032-27D1-454F-815A-F60C23004EF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46D4-ACBC-4C6D-806E-89918BFD46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7032-27D1-454F-815A-F60C23004EF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46D4-ACBC-4C6D-806E-89918BFD46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7032-27D1-454F-815A-F60C23004EF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46D4-ACBC-4C6D-806E-89918BFD46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7032-27D1-454F-815A-F60C23004EF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46D4-ACBC-4C6D-806E-89918BFD46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7032-27D1-454F-815A-F60C23004EF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46D4-ACBC-4C6D-806E-89918BFD46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7032-27D1-454F-815A-F60C23004EF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46D4-ACBC-4C6D-806E-89918BFD46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7032-27D1-454F-815A-F60C23004EF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46D4-ACBC-4C6D-806E-89918BFD46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7032-27D1-454F-815A-F60C23004EF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46D4-ACBC-4C6D-806E-89918BFD46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7032-27D1-454F-815A-F60C23004EF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46D4-ACBC-4C6D-806E-89918BFD46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7032-27D1-454F-815A-F60C23004EF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46D4-ACBC-4C6D-806E-89918BFD46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7032-27D1-454F-815A-F60C23004EF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46D4-ACBC-4C6D-806E-89918BFD46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77032-27D1-454F-815A-F60C23004EF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B46D4-ACBC-4C6D-806E-89918BFD46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3266"/>
            <a:ext cx="9144000" cy="1143000"/>
          </a:xfrm>
        </p:spPr>
        <p:txBody>
          <a:bodyPr>
            <a:noAutofit/>
          </a:bodyPr>
          <a:lstStyle/>
          <a:p>
            <a:r>
              <a:rPr lang="en-GB" sz="3200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Bridging the Development </a:t>
            </a:r>
            <a:r>
              <a:rPr lang="en-GB" sz="3200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Gap</a:t>
            </a:r>
            <a:r>
              <a:rPr lang="en-GB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	</a:t>
            </a:r>
            <a:r>
              <a:rPr lang="en-GB" sz="2800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27</a:t>
            </a:r>
            <a:r>
              <a:rPr lang="en-GB" sz="2800" u="sng" baseline="30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th</a:t>
            </a:r>
            <a:r>
              <a:rPr lang="en-GB" sz="2800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Jan 2015</a:t>
            </a:r>
            <a:r>
              <a:rPr lang="en-GB" sz="1100" u="sng" dirty="0">
                <a:solidFill>
                  <a:srgbClr val="00B050"/>
                </a:solidFill>
                <a:latin typeface="Comic Sans MS" panose="030F0702030302020204" pitchFamily="66" charset="0"/>
              </a:rPr>
              <a:t/>
            </a:r>
            <a:br>
              <a:rPr lang="en-GB" sz="1100" u="sng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en-GB" sz="1600" dirty="0">
                <a:solidFill>
                  <a:srgbClr val="00B050"/>
                </a:solidFill>
                <a:latin typeface="Comic Sans MS" panose="030F0702030302020204" pitchFamily="66" charset="0"/>
              </a:rPr>
              <a:t/>
            </a:r>
            <a:br>
              <a:rPr lang="en-GB" sz="1600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endParaRPr lang="en-GB" sz="1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403" y="750328"/>
            <a:ext cx="3409598" cy="107847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000" dirty="0" smtClean="0">
                <a:latin typeface="Comic Sans MS" panose="030F0702030302020204" pitchFamily="66" charset="0"/>
              </a:rPr>
              <a:t>Learning objective:   What is the development gap and how can we measure it?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siteresources.worldbank.org/DATASTATISTICS/Images/239417-1123789214490/GNIpercap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38656"/>
            <a:ext cx="5715000" cy="272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5892" t="19382" r="27679" b="14584"/>
          <a:stretch/>
        </p:blipFill>
        <p:spPr>
          <a:xfrm>
            <a:off x="3636844" y="3461075"/>
            <a:ext cx="5572913" cy="33969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7" y="1893328"/>
            <a:ext cx="3530600" cy="1688072"/>
          </a:xfrm>
          <a:solidFill>
            <a:schemeClr val="bg1"/>
          </a:solidFill>
          <a:ln w="19050"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Learning outcome: Students will </a:t>
            </a:r>
            <a:r>
              <a:rPr lang="en-GB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be able to explain the development gap and</a:t>
            </a:r>
            <a:r>
              <a:rPr lang="en-GB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the different ways of measuring </a:t>
            </a:r>
            <a:r>
              <a:rPr lang="en-GB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it</a:t>
            </a:r>
            <a:endParaRPr lang="en-GB" sz="2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36043"/>
            <a:ext cx="3617441" cy="304698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Starter:  Using these images and the data table you have been given, attempt to redraw the Brandt line on your map </a:t>
            </a:r>
            <a:r>
              <a:rPr lang="en-GB" sz="2400" dirty="0" smtClean="0">
                <a:latin typeface="Comic Sans MS" panose="030F0702030302020204" pitchFamily="66" charset="0"/>
              </a:rPr>
              <a:t>to </a:t>
            </a:r>
            <a:r>
              <a:rPr lang="en-GB" sz="2400" dirty="0" smtClean="0">
                <a:latin typeface="Comic Sans MS" panose="030F0702030302020204" pitchFamily="66" charset="0"/>
              </a:rPr>
              <a:t>reflect current development levels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24193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838" y="204788"/>
            <a:ext cx="8696325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Gross National Income - GNI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8648700" cy="48006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867727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52600"/>
            <a:ext cx="85058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Social</a:t>
            </a:r>
            <a:r>
              <a:rPr lang="en-US" dirty="0" smtClean="0">
                <a:solidFill>
                  <a:srgbClr val="0070C0"/>
                </a:solidFill>
              </a:rPr>
              <a:t> Measures of development and welfare 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925"/>
            <a:ext cx="9144000" cy="558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Physical </a:t>
            </a:r>
            <a:r>
              <a:rPr lang="en-US" dirty="0">
                <a:solidFill>
                  <a:srgbClr val="0070C0"/>
                </a:solidFill>
              </a:rPr>
              <a:t>Q</a:t>
            </a:r>
            <a:r>
              <a:rPr lang="en-US" dirty="0" smtClean="0">
                <a:solidFill>
                  <a:srgbClr val="0070C0"/>
                </a:solidFill>
              </a:rPr>
              <a:t>uality of Life Index - PQLI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538" y="2076450"/>
            <a:ext cx="74009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Human Development Index - HDI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818197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1752600" y="5638800"/>
            <a:ext cx="5616624" cy="10081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600" u="sng" dirty="0">
                <a:solidFill>
                  <a:schemeClr val="tx1"/>
                </a:solidFill>
              </a:rPr>
              <a:t>The Human Development Index (HDI)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Life expectancy at birth + Literacy rate + Enrolment rate + GDP per capita PPP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0"/>
            <a:ext cx="82962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76400"/>
            <a:ext cx="867727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547042"/>
              </p:ext>
            </p:extLst>
          </p:nvPr>
        </p:nvGraphicFramePr>
        <p:xfrm>
          <a:off x="0" y="0"/>
          <a:ext cx="9144000" cy="6862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635095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Development Indicator (with  brief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description)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Strengths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Limitations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430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430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430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52600" y="2133600"/>
            <a:ext cx="6248400" cy="206210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Use the </a:t>
            </a:r>
            <a:r>
              <a:rPr lang="en-GB" sz="3200" dirty="0" err="1">
                <a:latin typeface="Comic Sans MS" panose="030F0702030302020204" pitchFamily="66" charset="0"/>
              </a:rPr>
              <a:t>G</a:t>
            </a:r>
            <a:r>
              <a:rPr lang="en-GB" sz="3200" dirty="0" err="1" smtClean="0">
                <a:latin typeface="Comic Sans MS" panose="030F0702030302020204" pitchFamily="66" charset="0"/>
              </a:rPr>
              <a:t>eofile</a:t>
            </a:r>
            <a:r>
              <a:rPr lang="en-GB" sz="3200" dirty="0" smtClean="0">
                <a:latin typeface="Comic Sans MS" panose="030F0702030302020204" pitchFamily="66" charset="0"/>
              </a:rPr>
              <a:t> and your textbooks to fill in the table for 3 development indicators. HDI must be one of them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36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791200"/>
            <a:ext cx="8229600" cy="609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What measures were most important when you were deciding where to draw the line?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643" t="17708" r="20982"/>
          <a:stretch/>
        </p:blipFill>
        <p:spPr>
          <a:xfrm>
            <a:off x="110050" y="300038"/>
            <a:ext cx="8923899" cy="530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6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428" r="21429" b="6250"/>
          <a:stretch/>
        </p:blipFill>
        <p:spPr>
          <a:xfrm>
            <a:off x="-284480" y="381000"/>
            <a:ext cx="9428480" cy="6629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76200" y="4876800"/>
            <a:ext cx="3429000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05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428" r="21876"/>
          <a:stretch/>
        </p:blipFill>
        <p:spPr>
          <a:xfrm>
            <a:off x="0" y="0"/>
            <a:ext cx="9296400" cy="70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8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248400" cy="7620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The development gap</a:t>
            </a:r>
            <a:endParaRPr lang="en-US" b="1" dirty="0" smtClean="0">
              <a:solidFill>
                <a:srgbClr val="0070C0"/>
              </a:solidFill>
            </a:endParaRPr>
          </a:p>
        </p:txBody>
      </p:sp>
      <p:sp>
        <p:nvSpPr>
          <p:cNvPr id="10243" name="Content Placeholder 3"/>
          <p:cNvSpPr>
            <a:spLocks noGrp="1"/>
          </p:cNvSpPr>
          <p:nvPr>
            <p:ph sz="half" idx="2"/>
          </p:nvPr>
        </p:nvSpPr>
        <p:spPr>
          <a:xfrm>
            <a:off x="323528" y="1052736"/>
            <a:ext cx="8170862" cy="500063"/>
          </a:xfrm>
        </p:spPr>
        <p:txBody>
          <a:bodyPr>
            <a:noAutofit/>
          </a:bodyPr>
          <a:lstStyle/>
          <a:p>
            <a:r>
              <a:rPr lang="en-GB" sz="1800" dirty="0" smtClean="0"/>
              <a:t>The geography of the development gap is more complex than a simple ‘North-South divide’</a:t>
            </a:r>
          </a:p>
          <a:p>
            <a:r>
              <a:rPr lang="en-GB" sz="1800" dirty="0" smtClean="0"/>
              <a:t>Latin America has HDI levels similar to eastern Europe; China’s HDI and some others in SE Asia are relatively high</a:t>
            </a:r>
          </a:p>
          <a:p>
            <a:r>
              <a:rPr lang="en-GB" sz="1800" dirty="0" smtClean="0"/>
              <a:t>South Asia has a concentration of levels below 0.6</a:t>
            </a:r>
          </a:p>
          <a:p>
            <a:r>
              <a:rPr lang="en-GB" sz="1800" dirty="0" smtClean="0"/>
              <a:t>Level in the Middle East are relatively high, although not in Yemen, Syria and Iraq</a:t>
            </a:r>
          </a:p>
          <a:p>
            <a:r>
              <a:rPr lang="en-GB" sz="1800" dirty="0" smtClean="0"/>
              <a:t>The picture for Africa is very complex, with the extreme north and south having decent HDI levels, but some regions with shockingly low numbers </a:t>
            </a:r>
            <a:endParaRPr lang="en-US" sz="1800" dirty="0" smtClean="0"/>
          </a:p>
        </p:txBody>
      </p:sp>
      <p:pic>
        <p:nvPicPr>
          <p:cNvPr id="10245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8"/>
          <a:stretch>
            <a:fillRect/>
          </a:stretch>
        </p:blipFill>
        <p:spPr>
          <a:xfrm>
            <a:off x="990600" y="3505200"/>
            <a:ext cx="6215062" cy="3214687"/>
          </a:xfrm>
          <a:noFill/>
        </p:spPr>
      </p:pic>
    </p:spTree>
    <p:extLst>
      <p:ext uri="{BB962C8B-B14F-4D97-AF65-F5344CB8AC3E}">
        <p14:creationId xmlns:p14="http://schemas.microsoft.com/office/powerpoint/2010/main" val="147624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Review Question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Identify the advantages and disadvantages of </a:t>
            </a:r>
          </a:p>
          <a:p>
            <a:pPr>
              <a:buNone/>
            </a:pPr>
            <a:r>
              <a:rPr lang="en-US" dirty="0" smtClean="0"/>
              <a:t>three different ways of measuring the </a:t>
            </a:r>
          </a:p>
          <a:p>
            <a:pPr>
              <a:buNone/>
            </a:pPr>
            <a:r>
              <a:rPr lang="en-US" dirty="0" smtClean="0"/>
              <a:t>development gap.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770572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95362" y="5334000"/>
            <a:ext cx="7239000" cy="107721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Think-pair-share: What does the term development mean?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208757"/>
            <a:ext cx="8229600" cy="15240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Development:  The use of resources to improve the quality of life in a country.</a:t>
            </a:r>
          </a:p>
          <a:p>
            <a:endParaRPr lang="en-GB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4500" y="3150476"/>
            <a:ext cx="4432300" cy="18158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Often linked with change for the better, but is this too much of a </a:t>
            </a:r>
            <a:r>
              <a:rPr lang="en-GB" sz="2800" dirty="0" smtClean="0">
                <a:latin typeface="Comic Sans MS" panose="030F0702030302020204" pitchFamily="66" charset="0"/>
              </a:rPr>
              <a:t>Euro-centric </a:t>
            </a:r>
            <a:r>
              <a:rPr lang="en-GB" sz="2800" dirty="0">
                <a:latin typeface="Comic Sans MS" panose="030F0702030302020204" pitchFamily="66" charset="0"/>
              </a:rPr>
              <a:t>view?</a:t>
            </a:r>
          </a:p>
        </p:txBody>
      </p:sp>
      <p:pic>
        <p:nvPicPr>
          <p:cNvPr id="2050" name="Picture 2" descr="http://www.geographypods.com/uploads/7/6/2/2/7622863/_136421639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76600"/>
            <a:ext cx="348615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97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975" y="4191000"/>
            <a:ext cx="8648700" cy="25146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3076" name="Picture 4" descr="https://jennca.files.wordpress.com/2012/08/kamn443l-jp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7" b="4504"/>
          <a:stretch/>
        </p:blipFill>
        <p:spPr bwMode="auto">
          <a:xfrm>
            <a:off x="2286000" y="76200"/>
            <a:ext cx="457865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Measuring the development gap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6400800" cy="3276600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Comic Sans MS" panose="030F0702030302020204" pitchFamily="66" charset="0"/>
              </a:rPr>
              <a:t>Development generally means the ways in </a:t>
            </a:r>
            <a:r>
              <a:rPr lang="en-US" sz="2000" dirty="0" smtClean="0">
                <a:latin typeface="Comic Sans MS" panose="030F0702030302020204" pitchFamily="66" charset="0"/>
              </a:rPr>
              <a:t>which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en-US" sz="2000" dirty="0" smtClean="0">
                <a:latin typeface="Comic Sans MS" panose="030F0702030302020204" pitchFamily="66" charset="0"/>
              </a:rPr>
              <a:t>a country seeks to develop economically and to </a:t>
            </a:r>
          </a:p>
          <a:p>
            <a:pPr>
              <a:buNone/>
            </a:pPr>
            <a:r>
              <a:rPr lang="en-US" sz="2000" dirty="0" smtClean="0">
                <a:latin typeface="Comic Sans MS" panose="030F0702030302020204" pitchFamily="66" charset="0"/>
              </a:rPr>
              <a:t>improve the standard of living for its inhabitants. </a:t>
            </a:r>
          </a:p>
          <a:p>
            <a:pPr>
              <a:buNone/>
            </a:pPr>
            <a:r>
              <a:rPr lang="en-US" sz="2000" b="1" dirty="0" smtClean="0">
                <a:latin typeface="Comic Sans MS" panose="030F0702030302020204" pitchFamily="66" charset="0"/>
              </a:rPr>
              <a:t>The development gap describes the widening </a:t>
            </a:r>
          </a:p>
          <a:p>
            <a:pPr>
              <a:buNone/>
            </a:pPr>
            <a:r>
              <a:rPr lang="en-US" sz="2000" b="1" dirty="0" smtClean="0">
                <a:latin typeface="Comic Sans MS" panose="030F0702030302020204" pitchFamily="66" charset="0"/>
              </a:rPr>
              <a:t>difference in level of development between the </a:t>
            </a:r>
          </a:p>
          <a:p>
            <a:pPr>
              <a:buNone/>
            </a:pPr>
            <a:r>
              <a:rPr lang="en-US" sz="2000" b="1" dirty="0" smtClean="0">
                <a:latin typeface="Comic Sans MS" panose="030F0702030302020204" pitchFamily="66" charset="0"/>
              </a:rPr>
              <a:t>worlds richest and poorest countries</a:t>
            </a:r>
            <a:r>
              <a:rPr lang="en-US" sz="2000" dirty="0" smtClean="0">
                <a:latin typeface="Comic Sans MS" panose="030F0702030302020204" pitchFamily="66" charset="0"/>
              </a:rPr>
              <a:t>. It can also </a:t>
            </a:r>
          </a:p>
          <a:p>
            <a:pPr>
              <a:buNone/>
            </a:pPr>
            <a:r>
              <a:rPr lang="en-US" sz="2000" dirty="0" smtClean="0">
                <a:latin typeface="Comic Sans MS" panose="030F0702030302020204" pitchFamily="66" charset="0"/>
              </a:rPr>
              <a:t>occur within countries, for e.g. between regions </a:t>
            </a:r>
          </a:p>
          <a:p>
            <a:pPr>
              <a:buNone/>
            </a:pPr>
            <a:r>
              <a:rPr lang="en-US" sz="2000" dirty="0" smtClean="0">
                <a:latin typeface="Comic Sans MS" panose="030F0702030302020204" pitchFamily="66" charset="0"/>
              </a:rPr>
              <a:t>or between urban and rural areas.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http://image.slidesharecdn.com/developmentgappastpapers-130317140515-phpapp01/95/development-gap-past-papers-1-638.jpg?cb=136354715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7" t="13361" r="12226" b="29854"/>
          <a:stretch/>
        </p:blipFill>
        <p:spPr bwMode="auto">
          <a:xfrm rot="20865097">
            <a:off x="3413505" y="3696419"/>
            <a:ext cx="5105400" cy="327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314999"/>
            <a:ext cx="9144000" cy="55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Economic</a:t>
            </a:r>
            <a:r>
              <a:rPr lang="en-US" dirty="0" smtClean="0">
                <a:solidFill>
                  <a:srgbClr val="0070C0"/>
                </a:solidFill>
              </a:rPr>
              <a:t> Measures of development and welfare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8229600" cy="43243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GDP – Gross Domestic Product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Purchasing Power Parity - PPP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81200"/>
            <a:ext cx="8420100" cy="388260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393</Words>
  <Application>Microsoft Office PowerPoint</Application>
  <PresentationFormat>On-screen Show (4:3)</PresentationFormat>
  <Paragraphs>41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Bridging the Development Gap 27th Jan 2015  </vt:lpstr>
      <vt:lpstr>PowerPoint Presentation</vt:lpstr>
      <vt:lpstr>PowerPoint Presentation</vt:lpstr>
      <vt:lpstr>PowerPoint Presentation</vt:lpstr>
      <vt:lpstr>PowerPoint Presentation</vt:lpstr>
      <vt:lpstr>Measuring the development gap</vt:lpstr>
      <vt:lpstr>Economic Measures of development and welfare</vt:lpstr>
      <vt:lpstr>GDP – Gross Domestic Product</vt:lpstr>
      <vt:lpstr>Purchasing Power Parity - PPP</vt:lpstr>
      <vt:lpstr>PowerPoint Presentation</vt:lpstr>
      <vt:lpstr>Gross National Income - GNI</vt:lpstr>
      <vt:lpstr>PowerPoint Presentation</vt:lpstr>
      <vt:lpstr>PowerPoint Presentation</vt:lpstr>
      <vt:lpstr>Social Measures of development and welfare  </vt:lpstr>
      <vt:lpstr>Physical Quality of Life Index - PQLI</vt:lpstr>
      <vt:lpstr>Human Development Index - HDI</vt:lpstr>
      <vt:lpstr>PowerPoint Presentation</vt:lpstr>
      <vt:lpstr>Data Collection</vt:lpstr>
      <vt:lpstr>PowerPoint Presentation</vt:lpstr>
      <vt:lpstr>PowerPoint Presentation</vt:lpstr>
      <vt:lpstr>PowerPoint Presentation</vt:lpstr>
      <vt:lpstr>The development gap</vt:lpstr>
      <vt:lpstr>Review Question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Bridging the Development Gap</dc:title>
  <dc:creator>Marzan Ahmed</dc:creator>
  <cp:lastModifiedBy>Katie Guy</cp:lastModifiedBy>
  <cp:revision>11</cp:revision>
  <cp:lastPrinted>2015-01-27T08:14:39Z</cp:lastPrinted>
  <dcterms:created xsi:type="dcterms:W3CDTF">2014-05-25T06:11:31Z</dcterms:created>
  <dcterms:modified xsi:type="dcterms:W3CDTF">2015-01-27T08:19:48Z</dcterms:modified>
</cp:coreProperties>
</file>