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2" r:id="rId14"/>
    <p:sldId id="273" r:id="rId15"/>
    <p:sldId id="278" r:id="rId16"/>
    <p:sldId id="277"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37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AE765A3-7AA5-4073-9E0A-30FE3372F6F4}" type="datetimeFigureOut">
              <a:rPr lang="en-GB" smtClean="0"/>
              <a:t>29/01/2015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1DED77-9FA6-4769-BC03-C94640DFD5C9}" type="slidenum">
              <a:rPr lang="en-GB" smtClean="0"/>
              <a:t>‹#›</a:t>
            </a:fld>
            <a:endParaRPr lang="en-GB"/>
          </a:p>
        </p:txBody>
      </p:sp>
    </p:spTree>
    <p:extLst>
      <p:ext uri="{BB962C8B-B14F-4D97-AF65-F5344CB8AC3E}">
        <p14:creationId xmlns:p14="http://schemas.microsoft.com/office/powerpoint/2010/main" val="250154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E765A3-7AA5-4073-9E0A-30FE3372F6F4}" type="datetimeFigureOut">
              <a:rPr lang="en-GB" smtClean="0"/>
              <a:t>29/01/2015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1DED77-9FA6-4769-BC03-C94640DFD5C9}" type="slidenum">
              <a:rPr lang="en-GB" smtClean="0"/>
              <a:t>‹#›</a:t>
            </a:fld>
            <a:endParaRPr lang="en-GB"/>
          </a:p>
        </p:txBody>
      </p:sp>
    </p:spTree>
    <p:extLst>
      <p:ext uri="{BB962C8B-B14F-4D97-AF65-F5344CB8AC3E}">
        <p14:creationId xmlns:p14="http://schemas.microsoft.com/office/powerpoint/2010/main" val="922930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E765A3-7AA5-4073-9E0A-30FE3372F6F4}" type="datetimeFigureOut">
              <a:rPr lang="en-GB" smtClean="0"/>
              <a:t>29/01/2015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1DED77-9FA6-4769-BC03-C94640DFD5C9}" type="slidenum">
              <a:rPr lang="en-GB" smtClean="0"/>
              <a:t>‹#›</a:t>
            </a:fld>
            <a:endParaRPr lang="en-GB"/>
          </a:p>
        </p:txBody>
      </p:sp>
    </p:spTree>
    <p:extLst>
      <p:ext uri="{BB962C8B-B14F-4D97-AF65-F5344CB8AC3E}">
        <p14:creationId xmlns:p14="http://schemas.microsoft.com/office/powerpoint/2010/main" val="1940264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E765A3-7AA5-4073-9E0A-30FE3372F6F4}" type="datetimeFigureOut">
              <a:rPr lang="en-GB" smtClean="0"/>
              <a:t>29/01/2015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1DED77-9FA6-4769-BC03-C94640DFD5C9}" type="slidenum">
              <a:rPr lang="en-GB" smtClean="0"/>
              <a:t>‹#›</a:t>
            </a:fld>
            <a:endParaRPr lang="en-GB"/>
          </a:p>
        </p:txBody>
      </p:sp>
    </p:spTree>
    <p:extLst>
      <p:ext uri="{BB962C8B-B14F-4D97-AF65-F5344CB8AC3E}">
        <p14:creationId xmlns:p14="http://schemas.microsoft.com/office/powerpoint/2010/main" val="14997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E765A3-7AA5-4073-9E0A-30FE3372F6F4}" type="datetimeFigureOut">
              <a:rPr lang="en-GB" smtClean="0"/>
              <a:t>29/01/2015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1DED77-9FA6-4769-BC03-C94640DFD5C9}" type="slidenum">
              <a:rPr lang="en-GB" smtClean="0"/>
              <a:t>‹#›</a:t>
            </a:fld>
            <a:endParaRPr lang="en-GB"/>
          </a:p>
        </p:txBody>
      </p:sp>
    </p:spTree>
    <p:extLst>
      <p:ext uri="{BB962C8B-B14F-4D97-AF65-F5344CB8AC3E}">
        <p14:creationId xmlns:p14="http://schemas.microsoft.com/office/powerpoint/2010/main" val="32985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AE765A3-7AA5-4073-9E0A-30FE3372F6F4}" type="datetimeFigureOut">
              <a:rPr lang="en-GB" smtClean="0"/>
              <a:t>29/01/2015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1DED77-9FA6-4769-BC03-C94640DFD5C9}" type="slidenum">
              <a:rPr lang="en-GB" smtClean="0"/>
              <a:t>‹#›</a:t>
            </a:fld>
            <a:endParaRPr lang="en-GB"/>
          </a:p>
        </p:txBody>
      </p:sp>
    </p:spTree>
    <p:extLst>
      <p:ext uri="{BB962C8B-B14F-4D97-AF65-F5344CB8AC3E}">
        <p14:creationId xmlns:p14="http://schemas.microsoft.com/office/powerpoint/2010/main" val="357414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AE765A3-7AA5-4073-9E0A-30FE3372F6F4}" type="datetimeFigureOut">
              <a:rPr lang="en-GB" smtClean="0"/>
              <a:t>29/01/2015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1DED77-9FA6-4769-BC03-C94640DFD5C9}" type="slidenum">
              <a:rPr lang="en-GB" smtClean="0"/>
              <a:t>‹#›</a:t>
            </a:fld>
            <a:endParaRPr lang="en-GB"/>
          </a:p>
        </p:txBody>
      </p:sp>
    </p:spTree>
    <p:extLst>
      <p:ext uri="{BB962C8B-B14F-4D97-AF65-F5344CB8AC3E}">
        <p14:creationId xmlns:p14="http://schemas.microsoft.com/office/powerpoint/2010/main" val="139089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AE765A3-7AA5-4073-9E0A-30FE3372F6F4}" type="datetimeFigureOut">
              <a:rPr lang="en-GB" smtClean="0"/>
              <a:t>29/01/2015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1DED77-9FA6-4769-BC03-C94640DFD5C9}" type="slidenum">
              <a:rPr lang="en-GB" smtClean="0"/>
              <a:t>‹#›</a:t>
            </a:fld>
            <a:endParaRPr lang="en-GB"/>
          </a:p>
        </p:txBody>
      </p:sp>
    </p:spTree>
    <p:extLst>
      <p:ext uri="{BB962C8B-B14F-4D97-AF65-F5344CB8AC3E}">
        <p14:creationId xmlns:p14="http://schemas.microsoft.com/office/powerpoint/2010/main" val="143686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765A3-7AA5-4073-9E0A-30FE3372F6F4}" type="datetimeFigureOut">
              <a:rPr lang="en-GB" smtClean="0"/>
              <a:t>29/01/2015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1DED77-9FA6-4769-BC03-C94640DFD5C9}" type="slidenum">
              <a:rPr lang="en-GB" smtClean="0"/>
              <a:t>‹#›</a:t>
            </a:fld>
            <a:endParaRPr lang="en-GB"/>
          </a:p>
        </p:txBody>
      </p:sp>
    </p:spTree>
    <p:extLst>
      <p:ext uri="{BB962C8B-B14F-4D97-AF65-F5344CB8AC3E}">
        <p14:creationId xmlns:p14="http://schemas.microsoft.com/office/powerpoint/2010/main" val="6617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765A3-7AA5-4073-9E0A-30FE3372F6F4}" type="datetimeFigureOut">
              <a:rPr lang="en-GB" smtClean="0"/>
              <a:t>29/01/2015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1DED77-9FA6-4769-BC03-C94640DFD5C9}" type="slidenum">
              <a:rPr lang="en-GB" smtClean="0"/>
              <a:t>‹#›</a:t>
            </a:fld>
            <a:endParaRPr lang="en-GB"/>
          </a:p>
        </p:txBody>
      </p:sp>
    </p:spTree>
    <p:extLst>
      <p:ext uri="{BB962C8B-B14F-4D97-AF65-F5344CB8AC3E}">
        <p14:creationId xmlns:p14="http://schemas.microsoft.com/office/powerpoint/2010/main" val="4235288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765A3-7AA5-4073-9E0A-30FE3372F6F4}" type="datetimeFigureOut">
              <a:rPr lang="en-GB" smtClean="0"/>
              <a:t>29/01/2015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1DED77-9FA6-4769-BC03-C94640DFD5C9}" type="slidenum">
              <a:rPr lang="en-GB" smtClean="0"/>
              <a:t>‹#›</a:t>
            </a:fld>
            <a:endParaRPr lang="en-GB"/>
          </a:p>
        </p:txBody>
      </p:sp>
    </p:spTree>
    <p:extLst>
      <p:ext uri="{BB962C8B-B14F-4D97-AF65-F5344CB8AC3E}">
        <p14:creationId xmlns:p14="http://schemas.microsoft.com/office/powerpoint/2010/main" val="408941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765A3-7AA5-4073-9E0A-30FE3372F6F4}" type="datetimeFigureOut">
              <a:rPr lang="en-GB" smtClean="0"/>
              <a:t>29/01/2015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DED77-9FA6-4769-BC03-C94640DFD5C9}" type="slidenum">
              <a:rPr lang="en-GB" smtClean="0"/>
              <a:t>‹#›</a:t>
            </a:fld>
            <a:endParaRPr lang="en-GB"/>
          </a:p>
        </p:txBody>
      </p:sp>
    </p:spTree>
    <p:extLst>
      <p:ext uri="{BB962C8B-B14F-4D97-AF65-F5344CB8AC3E}">
        <p14:creationId xmlns:p14="http://schemas.microsoft.com/office/powerpoint/2010/main" val="1775567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11560" y="671513"/>
            <a:ext cx="7772400" cy="461913"/>
          </a:xfrm>
        </p:spPr>
        <p:txBody>
          <a:bodyPr>
            <a:normAutofit fontScale="90000"/>
          </a:bodyPr>
          <a:lstStyle/>
          <a:p>
            <a:pPr eaLnBrk="1" hangingPunct="1"/>
            <a:r>
              <a:rPr lang="en-GB" u="sng" dirty="0" smtClean="0">
                <a:solidFill>
                  <a:srgbClr val="00B050"/>
                </a:solidFill>
                <a:latin typeface="Comic Sans MS" panose="030F0702030302020204" pitchFamily="66" charset="0"/>
              </a:rPr>
              <a:t>The development gap in Uganda</a:t>
            </a:r>
          </a:p>
        </p:txBody>
      </p:sp>
      <p:sp>
        <p:nvSpPr>
          <p:cNvPr id="2052" name="Rectangle 3"/>
          <p:cNvSpPr>
            <a:spLocks noGrp="1" noChangeArrowheads="1"/>
          </p:cNvSpPr>
          <p:nvPr>
            <p:ph type="subTitle" idx="1"/>
          </p:nvPr>
        </p:nvSpPr>
        <p:spPr>
          <a:xfrm>
            <a:off x="1619672" y="1484784"/>
            <a:ext cx="6400800" cy="432048"/>
          </a:xfrm>
          <a:solidFill>
            <a:schemeClr val="bg1"/>
          </a:solidFill>
          <a:ln>
            <a:solidFill>
              <a:srgbClr val="FF0000"/>
            </a:solidFill>
          </a:ln>
        </p:spPr>
        <p:txBody>
          <a:bodyPr>
            <a:normAutofit/>
          </a:bodyPr>
          <a:lstStyle/>
          <a:p>
            <a:pPr algn="l" eaLnBrk="1" hangingPunct="1"/>
            <a:r>
              <a:rPr lang="en-GB" sz="2000" dirty="0" smtClean="0">
                <a:solidFill>
                  <a:schemeClr val="tx1"/>
                </a:solidFill>
                <a:latin typeface="Comic Sans MS" panose="030F0702030302020204" pitchFamily="66" charset="0"/>
              </a:rPr>
              <a:t>L.O. Why is Uganda suffering from poverty?</a:t>
            </a:r>
          </a:p>
        </p:txBody>
      </p:sp>
      <p:sp>
        <p:nvSpPr>
          <p:cNvPr id="2055" name="Text Box 8"/>
          <p:cNvSpPr txBox="1">
            <a:spLocks noChangeArrowheads="1"/>
          </p:cNvSpPr>
          <p:nvPr/>
        </p:nvSpPr>
        <p:spPr bwMode="auto">
          <a:xfrm>
            <a:off x="6351712" y="116632"/>
            <a:ext cx="2792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u="sng" dirty="0" smtClean="0">
                <a:solidFill>
                  <a:srgbClr val="00B050"/>
                </a:solidFill>
                <a:latin typeface="Comic Sans MS" panose="030F0702030302020204" pitchFamily="66" charset="0"/>
              </a:rPr>
              <a:t>29</a:t>
            </a:r>
            <a:r>
              <a:rPr lang="en-GB" sz="2400" u="sng" baseline="30000" dirty="0" smtClean="0">
                <a:solidFill>
                  <a:srgbClr val="00B050"/>
                </a:solidFill>
                <a:latin typeface="Comic Sans MS" panose="030F0702030302020204" pitchFamily="66" charset="0"/>
              </a:rPr>
              <a:t>th</a:t>
            </a:r>
            <a:r>
              <a:rPr lang="en-GB" sz="2400" u="sng" dirty="0" smtClean="0">
                <a:solidFill>
                  <a:srgbClr val="00B050"/>
                </a:solidFill>
                <a:latin typeface="Comic Sans MS" panose="030F0702030302020204" pitchFamily="66" charset="0"/>
              </a:rPr>
              <a:t> January 2015</a:t>
            </a:r>
            <a:endParaRPr lang="en-GB" sz="2400" u="sng" dirty="0">
              <a:solidFill>
                <a:srgbClr val="00B050"/>
              </a:solidFill>
              <a:latin typeface="Comic Sans MS" panose="030F0702030302020204" pitchFamily="66" charset="0"/>
            </a:endParaRPr>
          </a:p>
        </p:txBody>
      </p:sp>
      <p:sp>
        <p:nvSpPr>
          <p:cNvPr id="9" name="Text Box 8"/>
          <p:cNvSpPr txBox="1">
            <a:spLocks noChangeArrowheads="1"/>
          </p:cNvSpPr>
          <p:nvPr/>
        </p:nvSpPr>
        <p:spPr bwMode="auto">
          <a:xfrm>
            <a:off x="13861" y="38199"/>
            <a:ext cx="2792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u="sng" dirty="0" smtClean="0">
                <a:solidFill>
                  <a:srgbClr val="00B050"/>
                </a:solidFill>
                <a:latin typeface="Comic Sans MS" panose="030F0702030302020204" pitchFamily="66" charset="0"/>
              </a:rPr>
              <a:t>C/W</a:t>
            </a:r>
            <a:endParaRPr lang="en-GB" sz="2400" u="sng" dirty="0">
              <a:solidFill>
                <a:srgbClr val="00B050"/>
              </a:solidFill>
              <a:latin typeface="Comic Sans MS" panose="030F0702030302020204" pitchFamily="66" charset="0"/>
            </a:endParaRPr>
          </a:p>
        </p:txBody>
      </p:sp>
      <p:pic>
        <p:nvPicPr>
          <p:cNvPr id="10" name="Picture 5" descr="Uganda To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240005"/>
            <a:ext cx="2649487" cy="2251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descr="Photo: One of many overcrowded camps for displaced people in Northern Ugan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5568" y="1988840"/>
            <a:ext cx="2107704" cy="21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descr="global-voices-uganda-wom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2336188"/>
            <a:ext cx="2562750" cy="38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0230" y="2336188"/>
            <a:ext cx="2808312" cy="1754326"/>
          </a:xfrm>
          <a:prstGeom prst="rect">
            <a:avLst/>
          </a:prstGeom>
          <a:solidFill>
            <a:srgbClr val="FFC000"/>
          </a:solidFill>
        </p:spPr>
        <p:txBody>
          <a:bodyPr wrap="square" rtlCol="0">
            <a:spAutoFit/>
          </a:bodyPr>
          <a:lstStyle/>
          <a:p>
            <a:r>
              <a:rPr lang="en-GB" dirty="0" smtClean="0">
                <a:latin typeface="Comic Sans MS" panose="030F0702030302020204" pitchFamily="66" charset="0"/>
              </a:rPr>
              <a:t>Tricky:  What factors do you think have led to Uganda not developing as much as other countries around the world?</a:t>
            </a:r>
            <a:endParaRPr lang="en-GB" dirty="0">
              <a:latin typeface="Comic Sans MS" panose="030F0702030302020204" pitchFamily="66" charset="0"/>
            </a:endParaRPr>
          </a:p>
        </p:txBody>
      </p:sp>
      <p:sp>
        <p:nvSpPr>
          <p:cNvPr id="14" name="TextBox 13"/>
          <p:cNvSpPr txBox="1"/>
          <p:nvPr/>
        </p:nvSpPr>
        <p:spPr>
          <a:xfrm>
            <a:off x="51926" y="4242914"/>
            <a:ext cx="2808312" cy="923330"/>
          </a:xfrm>
          <a:prstGeom prst="rect">
            <a:avLst/>
          </a:prstGeom>
          <a:solidFill>
            <a:srgbClr val="7030A0"/>
          </a:solidFill>
        </p:spPr>
        <p:txBody>
          <a:bodyPr wrap="square" rtlCol="0">
            <a:spAutoFit/>
          </a:bodyPr>
          <a:lstStyle/>
          <a:p>
            <a:r>
              <a:rPr lang="en-GB" dirty="0" smtClean="0">
                <a:solidFill>
                  <a:schemeClr val="bg1"/>
                </a:solidFill>
                <a:latin typeface="Comic Sans MS" panose="030F0702030302020204" pitchFamily="66" charset="0"/>
              </a:rPr>
              <a:t>Trickier:  Do tricky and try to categorise these factors into S.E.E.P.</a:t>
            </a:r>
            <a:endParaRPr lang="en-GB"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971688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54" name="Group 214"/>
          <p:cNvGraphicFramePr>
            <a:graphicFrameLocks noGrp="1"/>
          </p:cNvGraphicFramePr>
          <p:nvPr>
            <p:extLst>
              <p:ext uri="{D42A27DB-BD31-4B8C-83A1-F6EECF244321}">
                <p14:modId xmlns:p14="http://schemas.microsoft.com/office/powerpoint/2010/main" val="1848533747"/>
              </p:ext>
            </p:extLst>
          </p:nvPr>
        </p:nvGraphicFramePr>
        <p:xfrm>
          <a:off x="838200" y="685800"/>
          <a:ext cx="7467600" cy="4945063"/>
        </p:xfrm>
        <a:graphic>
          <a:graphicData uri="http://schemas.openxmlformats.org/drawingml/2006/table">
            <a:tbl>
              <a:tblPr/>
              <a:tblGrid>
                <a:gridCol w="2076450"/>
                <a:gridCol w="2695575"/>
                <a:gridCol w="2695575"/>
              </a:tblGrid>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Indicator</a:t>
                      </a: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UK</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Uganda</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Population</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61 million</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31 million</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Area</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244,820 km sq</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236,040 km sq</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2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Resources</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Coal, gas, oil</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Copper, cobalt, H.E.P, fertile volcanic soil </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GDP (PPP)</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$33238</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$1454</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Life expectancy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79</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49.7</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3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Access to safe water</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100%</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60%</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Infant Mortality rates</a:t>
                      </a: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5 </a:t>
                      </a: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per 1000 live births</a:t>
                      </a: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20 </a:t>
                      </a: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per 1000 live births</a:t>
                      </a: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2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Secondary education (girls)</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100%</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HDI</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0.946</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0.505</a:t>
                      </a: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28510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GB" sz="4000" smtClean="0"/>
              <a:t>Reasons for poverty in Uganda:</a:t>
            </a:r>
            <a:br>
              <a:rPr lang="en-GB" sz="4000" smtClean="0"/>
            </a:br>
            <a:endParaRPr lang="en-GB" sz="4000" smtClean="0"/>
          </a:p>
        </p:txBody>
      </p:sp>
      <p:sp>
        <p:nvSpPr>
          <p:cNvPr id="12291" name="Rectangle 3"/>
          <p:cNvSpPr>
            <a:spLocks noGrp="1" noChangeArrowheads="1"/>
          </p:cNvSpPr>
          <p:nvPr>
            <p:ph type="body" idx="1"/>
          </p:nvPr>
        </p:nvSpPr>
        <p:spPr/>
        <p:txBody>
          <a:bodyPr/>
          <a:lstStyle/>
          <a:p>
            <a:pPr eaLnBrk="1" hangingPunct="1"/>
            <a:r>
              <a:rPr lang="en-GB" smtClean="0"/>
              <a:t>Economic:	Economy  </a:t>
            </a:r>
          </a:p>
          <a:p>
            <a:pPr eaLnBrk="1" hangingPunct="1">
              <a:buFontTx/>
              <a:buNone/>
            </a:pPr>
            <a:r>
              <a:rPr lang="en-GB" smtClean="0"/>
              <a:t>				Debt </a:t>
            </a:r>
          </a:p>
          <a:p>
            <a:pPr eaLnBrk="1" hangingPunct="1">
              <a:buFontTx/>
              <a:buNone/>
            </a:pPr>
            <a:endParaRPr lang="en-GB" smtClean="0"/>
          </a:p>
          <a:p>
            <a:pPr eaLnBrk="1" hangingPunct="1"/>
            <a:r>
              <a:rPr lang="en-GB" smtClean="0"/>
              <a:t>Political: 	Government  </a:t>
            </a:r>
          </a:p>
          <a:p>
            <a:pPr eaLnBrk="1" hangingPunct="1">
              <a:buFontTx/>
              <a:buNone/>
            </a:pPr>
            <a:endParaRPr lang="en-GB" smtClean="0"/>
          </a:p>
          <a:p>
            <a:pPr eaLnBrk="1" hangingPunct="1"/>
            <a:r>
              <a:rPr lang="en-GB" smtClean="0"/>
              <a:t>Social: 		Health </a:t>
            </a:r>
          </a:p>
          <a:p>
            <a:pPr eaLnBrk="1" hangingPunct="1">
              <a:buFontTx/>
              <a:buNone/>
            </a:pPr>
            <a:r>
              <a:rPr lang="en-GB" smtClean="0"/>
              <a:t>				Education </a:t>
            </a:r>
          </a:p>
        </p:txBody>
      </p:sp>
    </p:spTree>
    <p:extLst>
      <p:ext uri="{BB962C8B-B14F-4D97-AF65-F5344CB8AC3E}">
        <p14:creationId xmlns:p14="http://schemas.microsoft.com/office/powerpoint/2010/main" val="37565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28600" y="381000"/>
            <a:ext cx="8610600" cy="6096000"/>
          </a:xfrm>
        </p:spPr>
        <p:txBody>
          <a:bodyPr/>
          <a:lstStyle/>
          <a:p>
            <a:pPr eaLnBrk="1" hangingPunct="1">
              <a:lnSpc>
                <a:spcPct val="80000"/>
              </a:lnSpc>
            </a:pPr>
            <a:r>
              <a:rPr lang="en-GB" sz="2000" dirty="0" smtClean="0"/>
              <a:t>1) Economy – </a:t>
            </a:r>
          </a:p>
          <a:p>
            <a:pPr eaLnBrk="1" hangingPunct="1">
              <a:lnSpc>
                <a:spcPct val="80000"/>
              </a:lnSpc>
              <a:buFontTx/>
              <a:buNone/>
            </a:pPr>
            <a:r>
              <a:rPr lang="en-GB" sz="2000" dirty="0" smtClean="0"/>
              <a:t>What is the Ugandan economy based on? (</a:t>
            </a:r>
            <a:r>
              <a:rPr lang="en-GB" sz="2000" dirty="0" err="1" smtClean="0"/>
              <a:t>pg</a:t>
            </a:r>
            <a:r>
              <a:rPr lang="en-GB" sz="2000" dirty="0" smtClean="0"/>
              <a:t> 184)</a:t>
            </a:r>
          </a:p>
          <a:p>
            <a:pPr eaLnBrk="1" hangingPunct="1">
              <a:lnSpc>
                <a:spcPct val="80000"/>
              </a:lnSpc>
              <a:buFontTx/>
              <a:buNone/>
            </a:pPr>
            <a:r>
              <a:rPr lang="en-GB" sz="2000" dirty="0" smtClean="0"/>
              <a:t>(why is this a problem?)</a:t>
            </a:r>
          </a:p>
          <a:p>
            <a:pPr eaLnBrk="1" hangingPunct="1">
              <a:lnSpc>
                <a:spcPct val="80000"/>
              </a:lnSpc>
              <a:buFontTx/>
              <a:buNone/>
            </a:pPr>
            <a:endParaRPr lang="en-GB" sz="2000" dirty="0" smtClean="0"/>
          </a:p>
          <a:p>
            <a:pPr eaLnBrk="1" hangingPunct="1">
              <a:lnSpc>
                <a:spcPct val="80000"/>
              </a:lnSpc>
            </a:pPr>
            <a:r>
              <a:rPr lang="en-GB" sz="2000" dirty="0" smtClean="0"/>
              <a:t>2) Debt – </a:t>
            </a:r>
          </a:p>
          <a:p>
            <a:pPr eaLnBrk="1" hangingPunct="1">
              <a:lnSpc>
                <a:spcPct val="80000"/>
              </a:lnSpc>
              <a:buFontTx/>
              <a:buNone/>
            </a:pPr>
            <a:r>
              <a:rPr lang="en-GB" sz="2000" dirty="0" smtClean="0"/>
              <a:t>How did Uganda end up in so much debt? (</a:t>
            </a:r>
            <a:r>
              <a:rPr lang="en-GB" sz="2000" dirty="0" err="1" smtClean="0"/>
              <a:t>pg</a:t>
            </a:r>
            <a:r>
              <a:rPr lang="en-GB" sz="2000" dirty="0" smtClean="0"/>
              <a:t> 186)</a:t>
            </a:r>
          </a:p>
          <a:p>
            <a:pPr eaLnBrk="1" hangingPunct="1">
              <a:lnSpc>
                <a:spcPct val="80000"/>
              </a:lnSpc>
              <a:buFontTx/>
              <a:buNone/>
            </a:pPr>
            <a:endParaRPr lang="en-GB" sz="2000" dirty="0" smtClean="0"/>
          </a:p>
          <a:p>
            <a:pPr eaLnBrk="1" hangingPunct="1">
              <a:lnSpc>
                <a:spcPct val="80000"/>
              </a:lnSpc>
            </a:pPr>
            <a:r>
              <a:rPr lang="en-GB" sz="2000" dirty="0" smtClean="0"/>
              <a:t>3) Government – </a:t>
            </a:r>
          </a:p>
          <a:p>
            <a:pPr eaLnBrk="1" hangingPunct="1">
              <a:lnSpc>
                <a:spcPct val="80000"/>
              </a:lnSpc>
              <a:buFontTx/>
              <a:buNone/>
            </a:pPr>
            <a:r>
              <a:rPr lang="en-GB" sz="2000" dirty="0" smtClean="0"/>
              <a:t>What is the history of government in Uganda? (</a:t>
            </a:r>
            <a:r>
              <a:rPr lang="en-GB" sz="2000" dirty="0" err="1" smtClean="0"/>
              <a:t>pg</a:t>
            </a:r>
            <a:r>
              <a:rPr lang="en-GB" sz="2000" dirty="0" smtClean="0"/>
              <a:t> 186)</a:t>
            </a:r>
          </a:p>
          <a:p>
            <a:pPr eaLnBrk="1" hangingPunct="1">
              <a:lnSpc>
                <a:spcPct val="80000"/>
              </a:lnSpc>
              <a:buFontTx/>
              <a:buNone/>
            </a:pPr>
            <a:endParaRPr lang="en-GB" sz="2000" dirty="0" smtClean="0"/>
          </a:p>
          <a:p>
            <a:pPr eaLnBrk="1" hangingPunct="1">
              <a:lnSpc>
                <a:spcPct val="80000"/>
              </a:lnSpc>
            </a:pPr>
            <a:r>
              <a:rPr lang="en-GB" sz="2000" dirty="0" smtClean="0"/>
              <a:t>4) Health – </a:t>
            </a:r>
          </a:p>
          <a:p>
            <a:pPr eaLnBrk="1" hangingPunct="1">
              <a:lnSpc>
                <a:spcPct val="80000"/>
              </a:lnSpc>
              <a:buFontTx/>
              <a:buNone/>
            </a:pPr>
            <a:r>
              <a:rPr lang="en-GB" sz="2000" dirty="0" smtClean="0"/>
              <a:t>What is the quality of health in Uganda? (</a:t>
            </a:r>
            <a:r>
              <a:rPr lang="en-GB" sz="2000" dirty="0" err="1" smtClean="0"/>
              <a:t>pg</a:t>
            </a:r>
            <a:r>
              <a:rPr lang="en-GB" sz="2000" dirty="0" smtClean="0"/>
              <a:t> 184)</a:t>
            </a:r>
          </a:p>
          <a:p>
            <a:pPr eaLnBrk="1" hangingPunct="1">
              <a:lnSpc>
                <a:spcPct val="80000"/>
              </a:lnSpc>
              <a:buFontTx/>
              <a:buNone/>
            </a:pPr>
            <a:r>
              <a:rPr lang="en-GB" sz="2000" dirty="0" smtClean="0"/>
              <a:t>How does this effect Ugandan development?</a:t>
            </a:r>
          </a:p>
          <a:p>
            <a:pPr eaLnBrk="1" hangingPunct="1">
              <a:lnSpc>
                <a:spcPct val="80000"/>
              </a:lnSpc>
              <a:buFontTx/>
              <a:buNone/>
            </a:pPr>
            <a:endParaRPr lang="en-GB" sz="2000" dirty="0" smtClean="0"/>
          </a:p>
          <a:p>
            <a:pPr eaLnBrk="1" hangingPunct="1">
              <a:lnSpc>
                <a:spcPct val="80000"/>
              </a:lnSpc>
            </a:pPr>
            <a:r>
              <a:rPr lang="en-GB" sz="2000" dirty="0" smtClean="0"/>
              <a:t>5) Education – </a:t>
            </a:r>
          </a:p>
          <a:p>
            <a:pPr eaLnBrk="1" hangingPunct="1">
              <a:lnSpc>
                <a:spcPct val="80000"/>
              </a:lnSpc>
              <a:buFontTx/>
              <a:buNone/>
            </a:pPr>
            <a:r>
              <a:rPr lang="en-GB" sz="2000" dirty="0" smtClean="0"/>
              <a:t>What is the level of education like in Uganda? (</a:t>
            </a:r>
            <a:r>
              <a:rPr lang="en-GB" sz="2000" dirty="0" err="1" smtClean="0"/>
              <a:t>pg</a:t>
            </a:r>
            <a:r>
              <a:rPr lang="en-GB" sz="2000" dirty="0" smtClean="0"/>
              <a:t> 185)</a:t>
            </a:r>
          </a:p>
          <a:p>
            <a:pPr eaLnBrk="1" hangingPunct="1">
              <a:lnSpc>
                <a:spcPct val="80000"/>
              </a:lnSpc>
              <a:buFontTx/>
              <a:buNone/>
            </a:pPr>
            <a:r>
              <a:rPr lang="en-GB" sz="2000" dirty="0" smtClean="0"/>
              <a:t>How does this effect Ugandan development?</a:t>
            </a:r>
          </a:p>
        </p:txBody>
      </p:sp>
    </p:spTree>
    <p:extLst>
      <p:ext uri="{BB962C8B-B14F-4D97-AF65-F5344CB8AC3E}">
        <p14:creationId xmlns:p14="http://schemas.microsoft.com/office/powerpoint/2010/main" val="4052146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7848600" cy="868362"/>
          </a:xfrm>
        </p:spPr>
        <p:txBody>
          <a:bodyPr/>
          <a:lstStyle/>
          <a:p>
            <a:pPr eaLnBrk="1" hangingPunct="1"/>
            <a:r>
              <a:rPr lang="en-GB" smtClean="0"/>
              <a:t>Plenary:</a:t>
            </a:r>
          </a:p>
        </p:txBody>
      </p:sp>
      <p:sp>
        <p:nvSpPr>
          <p:cNvPr id="15363" name="Rectangle 3"/>
          <p:cNvSpPr>
            <a:spLocks noGrp="1" noChangeArrowheads="1"/>
          </p:cNvSpPr>
          <p:nvPr>
            <p:ph type="body" idx="1"/>
          </p:nvPr>
        </p:nvSpPr>
        <p:spPr>
          <a:xfrm>
            <a:off x="457200" y="1219200"/>
            <a:ext cx="8382000" cy="4953000"/>
          </a:xfrm>
        </p:spPr>
        <p:txBody>
          <a:bodyPr/>
          <a:lstStyle/>
          <a:p>
            <a:pPr eaLnBrk="1" hangingPunct="1">
              <a:lnSpc>
                <a:spcPct val="80000"/>
              </a:lnSpc>
              <a:buFontTx/>
              <a:buNone/>
            </a:pPr>
            <a:r>
              <a:rPr lang="en-GB" sz="2800" smtClean="0"/>
              <a:t>Rank the five main reasons in order from 1 to 5</a:t>
            </a:r>
          </a:p>
          <a:p>
            <a:pPr eaLnBrk="1" hangingPunct="1">
              <a:lnSpc>
                <a:spcPct val="80000"/>
              </a:lnSpc>
              <a:buFontTx/>
              <a:buNone/>
            </a:pPr>
            <a:r>
              <a:rPr lang="en-GB" sz="2800" smtClean="0"/>
              <a:t>1 being the main reason for Ugandan poverty, </a:t>
            </a:r>
          </a:p>
          <a:p>
            <a:pPr eaLnBrk="1" hangingPunct="1">
              <a:lnSpc>
                <a:spcPct val="80000"/>
              </a:lnSpc>
              <a:buFontTx/>
              <a:buNone/>
            </a:pPr>
            <a:r>
              <a:rPr lang="en-GB" sz="2800" smtClean="0"/>
              <a:t>5 being the least important reason</a:t>
            </a:r>
          </a:p>
          <a:p>
            <a:pPr eaLnBrk="1" hangingPunct="1">
              <a:lnSpc>
                <a:spcPct val="80000"/>
              </a:lnSpc>
              <a:buFontTx/>
              <a:buNone/>
            </a:pPr>
            <a:endParaRPr lang="en-GB" sz="2800" smtClean="0"/>
          </a:p>
          <a:p>
            <a:pPr eaLnBrk="1" hangingPunct="1">
              <a:lnSpc>
                <a:spcPct val="80000"/>
              </a:lnSpc>
            </a:pPr>
            <a:r>
              <a:rPr lang="en-GB" sz="2800" smtClean="0"/>
              <a:t>1</a:t>
            </a:r>
          </a:p>
          <a:p>
            <a:pPr eaLnBrk="1" hangingPunct="1">
              <a:lnSpc>
                <a:spcPct val="80000"/>
              </a:lnSpc>
            </a:pPr>
            <a:r>
              <a:rPr lang="en-GB" sz="2800" smtClean="0"/>
              <a:t>2</a:t>
            </a:r>
          </a:p>
          <a:p>
            <a:pPr eaLnBrk="1" hangingPunct="1">
              <a:lnSpc>
                <a:spcPct val="80000"/>
              </a:lnSpc>
            </a:pPr>
            <a:r>
              <a:rPr lang="en-GB" sz="2800" smtClean="0"/>
              <a:t>3</a:t>
            </a:r>
          </a:p>
          <a:p>
            <a:pPr eaLnBrk="1" hangingPunct="1">
              <a:lnSpc>
                <a:spcPct val="80000"/>
              </a:lnSpc>
            </a:pPr>
            <a:r>
              <a:rPr lang="en-GB" sz="2800" smtClean="0"/>
              <a:t>4</a:t>
            </a:r>
          </a:p>
          <a:p>
            <a:pPr eaLnBrk="1" hangingPunct="1">
              <a:lnSpc>
                <a:spcPct val="80000"/>
              </a:lnSpc>
            </a:pPr>
            <a:r>
              <a:rPr lang="en-GB" sz="2800" smtClean="0"/>
              <a:t>5</a:t>
            </a:r>
          </a:p>
          <a:p>
            <a:pPr eaLnBrk="1" hangingPunct="1">
              <a:lnSpc>
                <a:spcPct val="80000"/>
              </a:lnSpc>
              <a:buFontTx/>
              <a:buNone/>
            </a:pPr>
            <a:endParaRPr lang="en-GB" sz="2800" smtClean="0"/>
          </a:p>
          <a:p>
            <a:pPr eaLnBrk="1" hangingPunct="1">
              <a:lnSpc>
                <a:spcPct val="80000"/>
              </a:lnSpc>
              <a:buFontTx/>
              <a:buNone/>
            </a:pPr>
            <a:r>
              <a:rPr lang="en-GB" sz="2800" smtClean="0"/>
              <a:t>Justify your ranking </a:t>
            </a:r>
          </a:p>
        </p:txBody>
      </p:sp>
    </p:spTree>
    <p:extLst>
      <p:ext uri="{BB962C8B-B14F-4D97-AF65-F5344CB8AC3E}">
        <p14:creationId xmlns:p14="http://schemas.microsoft.com/office/powerpoint/2010/main" val="636537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45970"/>
            <a:ext cx="8229600" cy="1143000"/>
          </a:xfrm>
        </p:spPr>
        <p:txBody>
          <a:bodyPr>
            <a:noAutofit/>
          </a:bodyPr>
          <a:lstStyle/>
          <a:p>
            <a:r>
              <a:rPr lang="en-GB" sz="3200" dirty="0" smtClean="0"/>
              <a:t>Using examples, explain the causes of the development gap (15)</a:t>
            </a:r>
            <a:endParaRPr lang="en-GB" sz="3200" dirty="0"/>
          </a:p>
        </p:txBody>
      </p:sp>
      <p:sp>
        <p:nvSpPr>
          <p:cNvPr id="4" name="Rectangle 3"/>
          <p:cNvSpPr/>
          <p:nvPr/>
        </p:nvSpPr>
        <p:spPr>
          <a:xfrm>
            <a:off x="179511" y="28841"/>
            <a:ext cx="3843103" cy="369332"/>
          </a:xfrm>
          <a:prstGeom prst="rect">
            <a:avLst/>
          </a:prstGeom>
        </p:spPr>
        <p:txBody>
          <a:bodyPr wrap="none">
            <a:spAutoFit/>
          </a:bodyPr>
          <a:lstStyle/>
          <a:p>
            <a:r>
              <a:rPr lang="en-GB" dirty="0" smtClean="0"/>
              <a:t>Peer </a:t>
            </a:r>
            <a:r>
              <a:rPr lang="en-GB" dirty="0"/>
              <a:t>mark essay using template sheet</a:t>
            </a:r>
          </a:p>
        </p:txBody>
      </p:sp>
      <p:sp>
        <p:nvSpPr>
          <p:cNvPr id="6" name="TextBox 5"/>
          <p:cNvSpPr txBox="1"/>
          <p:nvPr/>
        </p:nvSpPr>
        <p:spPr>
          <a:xfrm>
            <a:off x="611560" y="1556792"/>
            <a:ext cx="7992888" cy="4955203"/>
          </a:xfrm>
          <a:prstGeom prst="rect">
            <a:avLst/>
          </a:prstGeom>
          <a:noFill/>
        </p:spPr>
        <p:txBody>
          <a:bodyPr wrap="square" rtlCol="0">
            <a:spAutoFit/>
          </a:bodyPr>
          <a:lstStyle/>
          <a:p>
            <a:r>
              <a:rPr lang="en-GB" dirty="0" smtClean="0"/>
              <a:t>Using Uganda as an example - Causes:</a:t>
            </a:r>
          </a:p>
          <a:p>
            <a:endParaRPr lang="en-GB" dirty="0"/>
          </a:p>
          <a:p>
            <a:pPr marL="285750" indent="-285750">
              <a:buFont typeface="Arial" pitchFamily="34" charset="0"/>
              <a:buChar char="•"/>
            </a:pPr>
            <a:r>
              <a:rPr lang="en-GB" sz="2000" dirty="0" smtClean="0">
                <a:solidFill>
                  <a:schemeClr val="tx2"/>
                </a:solidFill>
                <a:latin typeface="Comic Sans MS" pitchFamily="66" charset="0"/>
              </a:rPr>
              <a:t>Environmental factors – diseases and climate issues</a:t>
            </a:r>
          </a:p>
          <a:p>
            <a:pPr marL="285750" indent="-285750">
              <a:buFont typeface="Arial" pitchFamily="34" charset="0"/>
              <a:buChar char="•"/>
            </a:pPr>
            <a:endParaRPr lang="en-GB" sz="2000" dirty="0">
              <a:solidFill>
                <a:schemeClr val="tx2"/>
              </a:solidFill>
              <a:latin typeface="Comic Sans MS" pitchFamily="66" charset="0"/>
            </a:endParaRPr>
          </a:p>
          <a:p>
            <a:pPr marL="285750" indent="-285750">
              <a:buFont typeface="Arial" pitchFamily="34" charset="0"/>
              <a:buChar char="•"/>
            </a:pPr>
            <a:r>
              <a:rPr lang="en-GB" sz="2000" dirty="0" smtClean="0">
                <a:solidFill>
                  <a:schemeClr val="tx2"/>
                </a:solidFill>
                <a:latin typeface="Comic Sans MS" pitchFamily="66" charset="0"/>
              </a:rPr>
              <a:t>Government history (colonialism and Idi Amin)</a:t>
            </a:r>
          </a:p>
          <a:p>
            <a:pPr marL="285750" indent="-285750">
              <a:buFont typeface="Arial" pitchFamily="34" charset="0"/>
              <a:buChar char="•"/>
            </a:pPr>
            <a:endParaRPr lang="en-GB" sz="2000" dirty="0">
              <a:solidFill>
                <a:schemeClr val="tx2"/>
              </a:solidFill>
              <a:latin typeface="Comic Sans MS" pitchFamily="66" charset="0"/>
            </a:endParaRPr>
          </a:p>
          <a:p>
            <a:pPr marL="285750" indent="-285750">
              <a:buFont typeface="Arial" pitchFamily="34" charset="0"/>
              <a:buChar char="•"/>
            </a:pPr>
            <a:r>
              <a:rPr lang="en-GB" sz="2000" dirty="0" smtClean="0">
                <a:solidFill>
                  <a:schemeClr val="tx2"/>
                </a:solidFill>
                <a:latin typeface="Comic Sans MS" pitchFamily="66" charset="0"/>
              </a:rPr>
              <a:t>Type of economy based on primary products and exports *</a:t>
            </a:r>
          </a:p>
          <a:p>
            <a:pPr marL="285750" indent="-285750">
              <a:buFont typeface="Arial" pitchFamily="34" charset="0"/>
              <a:buChar char="•"/>
            </a:pPr>
            <a:endParaRPr lang="en-GB" sz="2000" dirty="0">
              <a:solidFill>
                <a:schemeClr val="tx2"/>
              </a:solidFill>
              <a:latin typeface="Comic Sans MS" pitchFamily="66" charset="0"/>
            </a:endParaRPr>
          </a:p>
          <a:p>
            <a:pPr marL="285750" indent="-285750">
              <a:buFont typeface="Arial" pitchFamily="34" charset="0"/>
              <a:buChar char="•"/>
            </a:pPr>
            <a:r>
              <a:rPr lang="en-GB" sz="2000" dirty="0" smtClean="0">
                <a:solidFill>
                  <a:schemeClr val="tx2"/>
                </a:solidFill>
                <a:latin typeface="Comic Sans MS" pitchFamily="66" charset="0"/>
              </a:rPr>
              <a:t>Health care factors including HIV/AIDS *</a:t>
            </a:r>
          </a:p>
          <a:p>
            <a:pPr marL="285750" indent="-285750">
              <a:buFont typeface="Arial" pitchFamily="34" charset="0"/>
              <a:buChar char="•"/>
            </a:pPr>
            <a:endParaRPr lang="en-GB" sz="2000" dirty="0">
              <a:solidFill>
                <a:schemeClr val="tx2"/>
              </a:solidFill>
              <a:latin typeface="Comic Sans MS" pitchFamily="66" charset="0"/>
            </a:endParaRPr>
          </a:p>
          <a:p>
            <a:pPr marL="285750" indent="-285750">
              <a:buFont typeface="Arial" pitchFamily="34" charset="0"/>
              <a:buChar char="•"/>
            </a:pPr>
            <a:r>
              <a:rPr lang="en-GB" sz="2000" dirty="0" smtClean="0">
                <a:solidFill>
                  <a:schemeClr val="tx2"/>
                </a:solidFill>
                <a:latin typeface="Comic Sans MS" pitchFamily="66" charset="0"/>
              </a:rPr>
              <a:t>Educational standards *</a:t>
            </a:r>
          </a:p>
          <a:p>
            <a:pPr marL="285750" indent="-285750">
              <a:buFont typeface="Arial" pitchFamily="34" charset="0"/>
              <a:buChar char="•"/>
            </a:pPr>
            <a:endParaRPr lang="en-GB" sz="2000" dirty="0" smtClean="0">
              <a:solidFill>
                <a:schemeClr val="tx2"/>
              </a:solidFill>
              <a:latin typeface="Comic Sans MS" pitchFamily="66" charset="0"/>
            </a:endParaRPr>
          </a:p>
          <a:p>
            <a:pPr marL="285750" indent="-285750">
              <a:buFont typeface="Arial" pitchFamily="34" charset="0"/>
              <a:buChar char="•"/>
            </a:pPr>
            <a:r>
              <a:rPr lang="en-GB" sz="2000" dirty="0" smtClean="0">
                <a:solidFill>
                  <a:schemeClr val="tx2"/>
                </a:solidFill>
                <a:latin typeface="Comic Sans MS" pitchFamily="66" charset="0"/>
              </a:rPr>
              <a:t>Debt and SAPs *</a:t>
            </a:r>
          </a:p>
          <a:p>
            <a:pPr marL="285750" indent="-285750">
              <a:buFont typeface="Arial" pitchFamily="34" charset="0"/>
              <a:buChar char="•"/>
            </a:pPr>
            <a:endParaRPr lang="en-GB" sz="2000" dirty="0">
              <a:solidFill>
                <a:schemeClr val="tx2"/>
              </a:solidFill>
              <a:latin typeface="Comic Sans MS" pitchFamily="66" charset="0"/>
            </a:endParaRPr>
          </a:p>
          <a:p>
            <a:r>
              <a:rPr lang="en-GB" sz="2000" dirty="0" smtClean="0">
                <a:solidFill>
                  <a:schemeClr val="tx2"/>
                </a:solidFill>
                <a:latin typeface="Comic Sans MS" pitchFamily="66" charset="0"/>
              </a:rPr>
              <a:t>* </a:t>
            </a:r>
            <a:r>
              <a:rPr lang="en-GB" sz="2000" i="1" dirty="0" smtClean="0">
                <a:solidFill>
                  <a:srgbClr val="FF0000"/>
                </a:solidFill>
                <a:latin typeface="Comic Sans MS" pitchFamily="66" charset="0"/>
              </a:rPr>
              <a:t>Denotes </a:t>
            </a:r>
            <a:r>
              <a:rPr lang="en-GB" sz="2000" i="1" dirty="0">
                <a:solidFill>
                  <a:srgbClr val="FF0000"/>
                </a:solidFill>
                <a:latin typeface="Comic Sans MS" pitchFamily="66" charset="0"/>
              </a:rPr>
              <a:t>s</a:t>
            </a:r>
            <a:r>
              <a:rPr lang="en-GB" sz="2000" i="1" dirty="0" smtClean="0">
                <a:solidFill>
                  <a:srgbClr val="FF0000"/>
                </a:solidFill>
                <a:latin typeface="Comic Sans MS" pitchFamily="66" charset="0"/>
              </a:rPr>
              <a:t>elf reinforcing cycle</a:t>
            </a:r>
            <a:endParaRPr lang="en-GB" sz="2000" i="1" dirty="0">
              <a:solidFill>
                <a:srgbClr val="FF0000"/>
              </a:solidFill>
              <a:latin typeface="Comic Sans MS" pitchFamily="66" charset="0"/>
            </a:endParaRPr>
          </a:p>
          <a:p>
            <a:pPr marL="285750" indent="-285750">
              <a:buFont typeface="Arial" pitchFamily="34" charset="0"/>
              <a:buChar char="•"/>
            </a:pPr>
            <a:endParaRPr lang="en-GB" sz="2000" dirty="0" smtClean="0">
              <a:solidFill>
                <a:schemeClr val="tx2"/>
              </a:solidFill>
              <a:latin typeface="Comic Sans MS" pitchFamily="66" charset="0"/>
            </a:endParaRPr>
          </a:p>
        </p:txBody>
      </p:sp>
    </p:spTree>
    <p:extLst>
      <p:ext uri="{BB962C8B-B14F-4D97-AF65-F5344CB8AC3E}">
        <p14:creationId xmlns:p14="http://schemas.microsoft.com/office/powerpoint/2010/main" val="4215532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45970"/>
            <a:ext cx="8229600" cy="1143000"/>
          </a:xfrm>
        </p:spPr>
        <p:txBody>
          <a:bodyPr>
            <a:noAutofit/>
          </a:bodyPr>
          <a:lstStyle/>
          <a:p>
            <a:r>
              <a:rPr lang="en-GB" sz="3200" dirty="0" smtClean="0"/>
              <a:t>Using examples, explain the causes of the development gap (15)</a:t>
            </a:r>
            <a:endParaRPr lang="en-GB" sz="3200" dirty="0"/>
          </a:p>
        </p:txBody>
      </p:sp>
      <p:sp>
        <p:nvSpPr>
          <p:cNvPr id="4" name="Rectangle 3"/>
          <p:cNvSpPr/>
          <p:nvPr/>
        </p:nvSpPr>
        <p:spPr>
          <a:xfrm>
            <a:off x="179511" y="28841"/>
            <a:ext cx="3843103" cy="369332"/>
          </a:xfrm>
          <a:prstGeom prst="rect">
            <a:avLst/>
          </a:prstGeom>
        </p:spPr>
        <p:txBody>
          <a:bodyPr wrap="none">
            <a:spAutoFit/>
          </a:bodyPr>
          <a:lstStyle/>
          <a:p>
            <a:r>
              <a:rPr lang="en-GB" dirty="0" smtClean="0"/>
              <a:t>Peer </a:t>
            </a:r>
            <a:r>
              <a:rPr lang="en-GB" dirty="0"/>
              <a:t>mark essay using template sheet</a:t>
            </a:r>
          </a:p>
        </p:txBody>
      </p:sp>
      <p:graphicFrame>
        <p:nvGraphicFramePr>
          <p:cNvPr id="5" name="Group 43"/>
          <p:cNvGraphicFramePr>
            <a:graphicFrameLocks noGrp="1"/>
          </p:cNvGraphicFramePr>
          <p:nvPr>
            <p:extLst>
              <p:ext uri="{D42A27DB-BD31-4B8C-83A1-F6EECF244321}">
                <p14:modId xmlns:p14="http://schemas.microsoft.com/office/powerpoint/2010/main" val="474253107"/>
              </p:ext>
            </p:extLst>
          </p:nvPr>
        </p:nvGraphicFramePr>
        <p:xfrm>
          <a:off x="188747" y="1412776"/>
          <a:ext cx="8785225" cy="5309616"/>
        </p:xfrm>
        <a:graphic>
          <a:graphicData uri="http://schemas.openxmlformats.org/drawingml/2006/table">
            <a:tbl>
              <a:tblPr/>
              <a:tblGrid>
                <a:gridCol w="1008062"/>
                <a:gridCol w="7777163"/>
              </a:tblGrid>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smtClean="0">
                          <a:ln>
                            <a:noFill/>
                          </a:ln>
                          <a:solidFill>
                            <a:schemeClr val="accent2"/>
                          </a:solidFill>
                          <a:effectLst/>
                          <a:latin typeface="Comic Sans MS" pitchFamily="66" charset="0"/>
                        </a:rPr>
                        <a:t>Level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smtClean="0">
                          <a:ln>
                            <a:noFill/>
                          </a:ln>
                          <a:solidFill>
                            <a:schemeClr val="accent2"/>
                          </a:solidFill>
                          <a:effectLst/>
                          <a:latin typeface="Comic Sans MS" pitchFamily="66" charset="0"/>
                        </a:rPr>
                        <a:t>Descriptor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chemeClr val="tx1"/>
                          </a:solidFill>
                          <a:effectLst/>
                          <a:latin typeface="Comic Sans MS" pitchFamily="66" charset="0"/>
                        </a:rPr>
                        <a:t>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chemeClr val="tx1"/>
                          </a:solidFill>
                          <a:effectLst/>
                          <a:latin typeface="Comic Sans MS" pitchFamily="66" charset="0"/>
                        </a:rPr>
                        <a:t>13-15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rgbClr val="FF0000"/>
                          </a:solidFill>
                          <a:effectLst/>
                          <a:latin typeface="Comic Sans MS" pitchFamily="66" charset="0"/>
                        </a:rPr>
                        <a:t>9-10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rgbClr val="FF0000"/>
                          </a:solidFill>
                          <a:effectLst/>
                          <a:latin typeface="Comic Sans MS" pitchFamily="66"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Comic Sans MS" pitchFamily="66" charset="0"/>
                        </a:rPr>
                        <a:t>Well- Balanced Carefully structured. Genuine assessment with supporting evidence; cogent discussion of the issue. Explanations are always clear. Geographical terminology is used with accuracy. Grammar, punctuation and spelling errors are very rare.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chemeClr val="tx1"/>
                          </a:solidFill>
                          <a:effectLst/>
                          <a:latin typeface="Comic Sans MS" pitchFamily="66" charset="0"/>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chemeClr val="tx1"/>
                          </a:solidFill>
                          <a:effectLst/>
                          <a:latin typeface="Comic Sans MS" pitchFamily="66" charset="0"/>
                        </a:rPr>
                        <a:t>9-12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rgbClr val="FF0000"/>
                          </a:solidFill>
                          <a:effectLst/>
                          <a:latin typeface="Comic Sans MS" pitchFamily="66" charset="0"/>
                        </a:rPr>
                        <a:t>7-8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rgbClr val="FF0000"/>
                          </a:solidFill>
                          <a:effectLst/>
                          <a:latin typeface="Comic Sans MS" pitchFamily="66" charset="0"/>
                        </a:rPr>
                        <a:t>B-C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Comic Sans MS" pitchFamily="66" charset="0"/>
                        </a:rPr>
                        <a:t>Balanced. Structure is good. Varied ideas and examples provided.  Sound understanding of the issue; some terminology present in an account which uses some examples effectively; implied assessment.  Descriptive language is precise. Explanations are always clear. Geographical terminology is used with accuracy. Grammar, punctuation and spelling errors are rare.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4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chemeClr val="tx1"/>
                          </a:solidFill>
                          <a:effectLst/>
                          <a:latin typeface="Comic Sans MS" pitchFamily="66"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chemeClr val="tx1"/>
                          </a:solidFill>
                          <a:effectLst/>
                          <a:latin typeface="Comic Sans MS" pitchFamily="66" charset="0"/>
                        </a:rPr>
                        <a:t>6-8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rgbClr val="FF0000"/>
                          </a:solidFill>
                          <a:effectLst/>
                          <a:latin typeface="Comic Sans MS" pitchFamily="66" charset="0"/>
                        </a:rPr>
                        <a:t>5-6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rgbClr val="FF0000"/>
                          </a:solidFill>
                          <a:effectLst/>
                          <a:latin typeface="Comic Sans MS" pitchFamily="66" charset="0"/>
                        </a:rPr>
                        <a:t>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Comic Sans MS" pitchFamily="66" charset="0"/>
                        </a:rPr>
                        <a:t>Poorly balanced. Structure is satisfactory.; likely to agree with the statement and provide some evidence to support it, but limited depth Descriptive language generally accurate. Explanations are clear, but there are areas of less clarity. Geographical terminology is used with some accuracy. There are some grammar,  punctuation and spelling errors.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chemeClr val="tx1"/>
                          </a:solidFill>
                          <a:effectLst/>
                          <a:latin typeface="Comic Sans MS" pitchFamily="66" charset="0"/>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chemeClr val="tx1"/>
                          </a:solidFill>
                          <a:effectLst/>
                          <a:latin typeface="Comic Sans MS" pitchFamily="66" charset="0"/>
                        </a:rPr>
                        <a:t>1-5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rgbClr val="FF0000"/>
                          </a:solidFill>
                          <a:effectLst/>
                          <a:latin typeface="Comic Sans MS" pitchFamily="66" charset="0"/>
                        </a:rPr>
                        <a:t>1-4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rgbClr val="FF0000"/>
                          </a:solidFill>
                          <a:effectLst/>
                          <a:latin typeface="Comic Sans MS" pitchFamily="66" charset="0"/>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Comic Sans MS" pitchFamily="66" charset="0"/>
                        </a:rPr>
                        <a:t>Un-balanced. Structure is poor or absent. A few ideas only; a basic understanding of the question and a few examples mentioned briefly. Generalised. Descriptive language is basic. Explanations are over simplified and lack clarity. Geographical terminology is rarely used with accuracy. There are frequent grammar, punctuation and spelling errors.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88504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591327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n-US" smtClean="0"/>
          </a:p>
        </p:txBody>
      </p:sp>
      <p:pic>
        <p:nvPicPr>
          <p:cNvPr id="3075" name="Picture 5" descr="uganda-map-siz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066800"/>
            <a:ext cx="4389438"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6" descr="The &quot;Pearl&quot; of Africa is right at the source of the Nile on Lake Victoria"/>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28600" y="1600200"/>
            <a:ext cx="3886200" cy="3608388"/>
          </a:xfrm>
          <a:noFill/>
        </p:spPr>
      </p:pic>
    </p:spTree>
    <p:extLst>
      <p:ext uri="{BB962C8B-B14F-4D97-AF65-F5344CB8AC3E}">
        <p14:creationId xmlns:p14="http://schemas.microsoft.com/office/powerpoint/2010/main" val="1260083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Photo: One of many overcrowded camps for displaced people in Northern Ugan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04800"/>
            <a:ext cx="596265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353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global-voices-uganda-wom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04800"/>
            <a:ext cx="4211638"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3346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Uganda To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20675"/>
            <a:ext cx="7315200" cy="621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9946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Gorilla in Ugan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43000"/>
            <a:ext cx="3486150" cy="380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7" descr="goril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143000"/>
            <a:ext cx="3563938"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0297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9" descr="Photo: A Ugandan soldier with displaced childr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08013"/>
            <a:ext cx="8458200" cy="592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3442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di Am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838200"/>
            <a:ext cx="4800600" cy="524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9731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9" name="Text Box 215"/>
          <p:cNvSpPr txBox="1">
            <a:spLocks noChangeArrowheads="1"/>
          </p:cNvSpPr>
          <p:nvPr/>
        </p:nvSpPr>
        <p:spPr bwMode="auto">
          <a:xfrm>
            <a:off x="457200" y="228600"/>
            <a:ext cx="7848600" cy="641350"/>
          </a:xfrm>
          <a:prstGeom prst="rect">
            <a:avLst/>
          </a:prstGeom>
          <a:solidFill>
            <a:schemeClr val="bg1"/>
          </a:solidFill>
          <a:ln w="9525">
            <a:solidFill>
              <a:srgbClr val="FF0000"/>
            </a:solidFill>
            <a:miter lim="800000"/>
            <a:headEnd/>
            <a:tailEnd/>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dirty="0" smtClean="0">
                <a:latin typeface="Comic Sans MS" panose="030F0702030302020204" pitchFamily="66" charset="0"/>
              </a:rPr>
              <a:t>Task: Complete </a:t>
            </a:r>
            <a:r>
              <a:rPr lang="en-GB" dirty="0">
                <a:latin typeface="Comic Sans MS" panose="030F0702030302020204" pitchFamily="66" charset="0"/>
              </a:rPr>
              <a:t>the table of indicators to compare the UKs level of development to that of the </a:t>
            </a:r>
            <a:r>
              <a:rPr lang="en-GB" dirty="0" smtClean="0">
                <a:latin typeface="Comic Sans MS" panose="030F0702030302020204" pitchFamily="66" charset="0"/>
              </a:rPr>
              <a:t>Uganda.  Use pages 184-185.</a:t>
            </a:r>
            <a:endParaRPr lang="en-GB" dirty="0">
              <a:latin typeface="Comic Sans MS" panose="030F0702030302020204" pitchFamily="66" charset="0"/>
            </a:endParaRPr>
          </a:p>
        </p:txBody>
      </p:sp>
      <p:graphicFrame>
        <p:nvGraphicFramePr>
          <p:cNvPr id="5" name="Group 214"/>
          <p:cNvGraphicFramePr>
            <a:graphicFrameLocks noGrp="1"/>
          </p:cNvGraphicFramePr>
          <p:nvPr>
            <p:extLst>
              <p:ext uri="{D42A27DB-BD31-4B8C-83A1-F6EECF244321}">
                <p14:modId xmlns:p14="http://schemas.microsoft.com/office/powerpoint/2010/main" val="1232335465"/>
              </p:ext>
            </p:extLst>
          </p:nvPr>
        </p:nvGraphicFramePr>
        <p:xfrm>
          <a:off x="838200" y="1052736"/>
          <a:ext cx="7467600" cy="4945063"/>
        </p:xfrm>
        <a:graphic>
          <a:graphicData uri="http://schemas.openxmlformats.org/drawingml/2006/table">
            <a:tbl>
              <a:tblPr/>
              <a:tblGrid>
                <a:gridCol w="2076450"/>
                <a:gridCol w="2695575"/>
                <a:gridCol w="2695575"/>
              </a:tblGrid>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Indicator</a:t>
                      </a: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UK</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Uganda</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Population</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Area</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244,820 km sq</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236,040 km sq</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2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Resources</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GDP (PPP)</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Life expectancy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3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Access to safe water</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Arial" charset="0"/>
                        </a:rPr>
                        <a:t>Infant Mortality rates</a:t>
                      </a: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2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Secondary education (girls)</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ea typeface="Times New Roman" pitchFamily="18" charset="0"/>
                          <a:cs typeface="Arial" charset="0"/>
                        </a:rPr>
                        <a:t>HDI</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15056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657</Words>
  <Application>Microsoft Office PowerPoint</Application>
  <PresentationFormat>On-screen Show (4:3)</PresentationFormat>
  <Paragraphs>129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development gap in Uganda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Reasons for poverty in Uganda: </vt:lpstr>
      <vt:lpstr>PowerPoint Presentation</vt:lpstr>
      <vt:lpstr>Plenary:</vt:lpstr>
      <vt:lpstr>Using examples, explain the causes of the development gap (15)</vt:lpstr>
      <vt:lpstr>Using examples, explain the causes of the development gap (15)</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Cox Green School</dc:creator>
  <cp:lastModifiedBy>Katie Guy</cp:lastModifiedBy>
  <cp:revision>14</cp:revision>
  <cp:lastPrinted>2015-01-29T07:56:14Z</cp:lastPrinted>
  <dcterms:created xsi:type="dcterms:W3CDTF">2013-02-11T14:48:48Z</dcterms:created>
  <dcterms:modified xsi:type="dcterms:W3CDTF">2015-01-29T15:23:08Z</dcterms:modified>
</cp:coreProperties>
</file>