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62" r:id="rId2"/>
    <p:sldId id="351" r:id="rId3"/>
    <p:sldId id="354" r:id="rId4"/>
    <p:sldId id="353" r:id="rId5"/>
    <p:sldId id="357" r:id="rId6"/>
    <p:sldId id="355" r:id="rId7"/>
    <p:sldId id="350" r:id="rId8"/>
    <p:sldId id="352" r:id="rId9"/>
    <p:sldId id="356" r:id="rId10"/>
    <p:sldId id="336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5F0"/>
    <a:srgbClr val="EF1175"/>
    <a:srgbClr val="FFC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D1EB1F-E79E-4D4E-A972-C328F2B9AD1B}" type="doc">
      <dgm:prSet loTypeId="urn:microsoft.com/office/officeart/2005/8/layout/radial5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063BD6A-F955-41A4-8B06-4143EA41DF5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100" b="1" dirty="0" smtClean="0">
              <a:solidFill>
                <a:schemeClr val="tx1"/>
              </a:solidFill>
            </a:rPr>
            <a:t>Biodiversity</a:t>
          </a:r>
          <a:endParaRPr lang="en-US" sz="1100" b="1" dirty="0">
            <a:solidFill>
              <a:schemeClr val="tx1"/>
            </a:solidFill>
          </a:endParaRPr>
        </a:p>
      </dgm:t>
    </dgm:pt>
    <dgm:pt modelId="{7346CDD4-73B7-44BD-B76D-313CD37A2CF6}" type="parTrans" cxnId="{5ED9226A-CEAF-4FA0-9EAB-531CEFB6B66A}">
      <dgm:prSet/>
      <dgm:spPr/>
      <dgm:t>
        <a:bodyPr/>
        <a:lstStyle/>
        <a:p>
          <a:endParaRPr lang="en-US" sz="1100"/>
        </a:p>
      </dgm:t>
    </dgm:pt>
    <dgm:pt modelId="{9444E234-8245-4689-982C-EB651473C791}" type="sibTrans" cxnId="{5ED9226A-CEAF-4FA0-9EAB-531CEFB6B66A}">
      <dgm:prSet/>
      <dgm:spPr/>
      <dgm:t>
        <a:bodyPr/>
        <a:lstStyle/>
        <a:p>
          <a:endParaRPr lang="en-US" sz="1100"/>
        </a:p>
      </dgm:t>
    </dgm:pt>
    <dgm:pt modelId="{4E6BCC1D-52CD-42F6-B853-1A646A345916}">
      <dgm:prSet phldrT="[Text]" custT="1"/>
      <dgm:spPr/>
      <dgm:t>
        <a:bodyPr/>
        <a:lstStyle/>
        <a:p>
          <a:r>
            <a:rPr lang="en-GB" sz="1100" b="1" dirty="0" smtClean="0"/>
            <a:t>Genetic Diversity. </a:t>
          </a:r>
          <a:r>
            <a:rPr lang="en-GB" sz="1100" dirty="0" smtClean="0"/>
            <a:t>The genetic variability within one species.  </a:t>
          </a:r>
          <a:endParaRPr lang="en-US" sz="1100" dirty="0"/>
        </a:p>
      </dgm:t>
    </dgm:pt>
    <dgm:pt modelId="{5EC223E5-6DA6-40C5-B44D-84325CEEF316}" type="parTrans" cxnId="{76F96FBF-D9E3-48D2-A2AD-47290DD83B31}">
      <dgm:prSet custT="1"/>
      <dgm:spPr/>
      <dgm:t>
        <a:bodyPr/>
        <a:lstStyle/>
        <a:p>
          <a:endParaRPr lang="en-US" sz="1100" dirty="0"/>
        </a:p>
      </dgm:t>
    </dgm:pt>
    <dgm:pt modelId="{33C4F8DB-48A3-4F69-A698-4E22AE226A98}" type="sibTrans" cxnId="{76F96FBF-D9E3-48D2-A2AD-47290DD83B31}">
      <dgm:prSet/>
      <dgm:spPr/>
      <dgm:t>
        <a:bodyPr/>
        <a:lstStyle/>
        <a:p>
          <a:endParaRPr lang="en-US" sz="1100"/>
        </a:p>
      </dgm:t>
    </dgm:pt>
    <dgm:pt modelId="{7C4D17CC-F616-4393-A3FB-FAAEBBA7052E}">
      <dgm:prSet phldrT="[Text]" custT="1"/>
      <dgm:spPr/>
      <dgm:t>
        <a:bodyPr/>
        <a:lstStyle/>
        <a:p>
          <a:r>
            <a:rPr lang="en-GB" sz="1100" b="1" dirty="0" smtClean="0"/>
            <a:t>Species Diversity. </a:t>
          </a:r>
          <a:r>
            <a:rPr lang="en-GB" sz="1100" dirty="0" smtClean="0"/>
            <a:t>The number of different species within an area. </a:t>
          </a:r>
          <a:endParaRPr lang="en-US" sz="1100" dirty="0"/>
        </a:p>
      </dgm:t>
    </dgm:pt>
    <dgm:pt modelId="{74986D68-8FC1-4D06-964F-28B3F86C6B38}" type="parTrans" cxnId="{37725AEB-72C0-4971-BCF2-5F620FF611FF}">
      <dgm:prSet custT="1"/>
      <dgm:spPr/>
      <dgm:t>
        <a:bodyPr/>
        <a:lstStyle/>
        <a:p>
          <a:endParaRPr lang="en-US" sz="1100" dirty="0"/>
        </a:p>
      </dgm:t>
    </dgm:pt>
    <dgm:pt modelId="{33F3305C-E55B-4FE7-8BBC-C477AAFC7FD0}" type="sibTrans" cxnId="{37725AEB-72C0-4971-BCF2-5F620FF611FF}">
      <dgm:prSet/>
      <dgm:spPr/>
      <dgm:t>
        <a:bodyPr/>
        <a:lstStyle/>
        <a:p>
          <a:endParaRPr lang="en-US" sz="1100"/>
        </a:p>
      </dgm:t>
    </dgm:pt>
    <dgm:pt modelId="{7AEA219B-AD93-441F-AF50-D794248514B2}">
      <dgm:prSet phldrT="[Text]" custT="1"/>
      <dgm:spPr/>
      <dgm:t>
        <a:bodyPr/>
        <a:lstStyle/>
        <a:p>
          <a:r>
            <a:rPr lang="en-GB" sz="1100" b="1" dirty="0" smtClean="0"/>
            <a:t>Ecosystem Diversity. </a:t>
          </a:r>
          <a:r>
            <a:rPr lang="en-GB" sz="1100" dirty="0" smtClean="0"/>
            <a:t>The range of  different  ecosystems, habitats and niches in an area. </a:t>
          </a:r>
          <a:endParaRPr lang="en-US" sz="1100" dirty="0"/>
        </a:p>
      </dgm:t>
    </dgm:pt>
    <dgm:pt modelId="{15C643E6-835D-4E43-9A4F-DB6A39CD17C0}" type="parTrans" cxnId="{35FF962B-A163-4A67-ABC0-D5B39A02D183}">
      <dgm:prSet custT="1"/>
      <dgm:spPr/>
      <dgm:t>
        <a:bodyPr/>
        <a:lstStyle/>
        <a:p>
          <a:endParaRPr lang="en-US" sz="1100" dirty="0"/>
        </a:p>
      </dgm:t>
    </dgm:pt>
    <dgm:pt modelId="{431E3837-A4B5-4752-A163-075308190366}" type="sibTrans" cxnId="{35FF962B-A163-4A67-ABC0-D5B39A02D183}">
      <dgm:prSet/>
      <dgm:spPr/>
      <dgm:t>
        <a:bodyPr/>
        <a:lstStyle/>
        <a:p>
          <a:endParaRPr lang="en-US" sz="1100"/>
        </a:p>
      </dgm:t>
    </dgm:pt>
    <dgm:pt modelId="{9ECBDCBE-C8CE-4C65-8516-6813BF779092}" type="pres">
      <dgm:prSet presAssocID="{3AD1EB1F-E79E-4D4E-A972-C328F2B9AD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3B3BB2-0919-4AA0-B575-9DFE4EF01506}" type="pres">
      <dgm:prSet presAssocID="{3063BD6A-F955-41A4-8B06-4143EA41DF5B}" presName="centerShape" presStyleLbl="node0" presStyleIdx="0" presStyleCnt="1"/>
      <dgm:spPr/>
      <dgm:t>
        <a:bodyPr/>
        <a:lstStyle/>
        <a:p>
          <a:endParaRPr lang="en-US"/>
        </a:p>
      </dgm:t>
    </dgm:pt>
    <dgm:pt modelId="{C3A86094-2D02-46A7-AEAF-63C74915ECD5}" type="pres">
      <dgm:prSet presAssocID="{5EC223E5-6DA6-40C5-B44D-84325CEEF316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58FC4C8-A4AE-43AA-9DF4-DDFEDC4CBB7D}" type="pres">
      <dgm:prSet presAssocID="{5EC223E5-6DA6-40C5-B44D-84325CEEF31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352B91E-CD08-41A5-9516-79B4CA2AF500}" type="pres">
      <dgm:prSet presAssocID="{4E6BCC1D-52CD-42F6-B853-1A646A345916}" presName="node" presStyleLbl="node1" presStyleIdx="0" presStyleCnt="3" custScaleY="158499" custRadScaleRad="11547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ABF9A-2590-40B2-8769-A6D514AE0A97}" type="pres">
      <dgm:prSet presAssocID="{74986D68-8FC1-4D06-964F-28B3F86C6B3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A79B427B-1B99-4367-8104-F9154C1A150B}" type="pres">
      <dgm:prSet presAssocID="{74986D68-8FC1-4D06-964F-28B3F86C6B3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9A1F9D0-DA2F-44C4-9D52-9EF59F498943}" type="pres">
      <dgm:prSet presAssocID="{7C4D17CC-F616-4393-A3FB-FAAEBBA7052E}" presName="node" presStyleLbl="node1" presStyleIdx="1" presStyleCnt="3" custScaleY="154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44DF9-4138-43C9-85C2-52988DD27835}" type="pres">
      <dgm:prSet presAssocID="{15C643E6-835D-4E43-9A4F-DB6A39CD17C0}" presName="parTrans" presStyleLbl="sibTrans2D1" presStyleIdx="2" presStyleCnt="3"/>
      <dgm:spPr/>
      <dgm:t>
        <a:bodyPr/>
        <a:lstStyle/>
        <a:p>
          <a:endParaRPr lang="en-US"/>
        </a:p>
      </dgm:t>
    </dgm:pt>
    <dgm:pt modelId="{E68A645F-C041-4127-9988-33ED9EC10934}" type="pres">
      <dgm:prSet presAssocID="{15C643E6-835D-4E43-9A4F-DB6A39CD17C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83D515B-3C71-41D5-B764-E17464C62127}" type="pres">
      <dgm:prSet presAssocID="{7AEA219B-AD93-441F-AF50-D794248514B2}" presName="node" presStyleLbl="node1" presStyleIdx="2" presStyleCnt="3" custScaleY="165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A5C84-C30B-4E30-8DCB-0798E02EFD99}" type="presOf" srcId="{7AEA219B-AD93-441F-AF50-D794248514B2}" destId="{483D515B-3C71-41D5-B764-E17464C62127}" srcOrd="0" destOrd="0" presId="urn:microsoft.com/office/officeart/2005/8/layout/radial5"/>
    <dgm:cxn modelId="{7F433661-DB7A-4E01-97C2-32D4DA5437C8}" type="presOf" srcId="{74986D68-8FC1-4D06-964F-28B3F86C6B38}" destId="{A79B427B-1B99-4367-8104-F9154C1A150B}" srcOrd="1" destOrd="0" presId="urn:microsoft.com/office/officeart/2005/8/layout/radial5"/>
    <dgm:cxn modelId="{3A8CF394-6491-42A2-A696-EBABD5390A8D}" type="presOf" srcId="{3063BD6A-F955-41A4-8B06-4143EA41DF5B}" destId="{993B3BB2-0919-4AA0-B575-9DFE4EF01506}" srcOrd="0" destOrd="0" presId="urn:microsoft.com/office/officeart/2005/8/layout/radial5"/>
    <dgm:cxn modelId="{DCA4CEF6-A037-4902-8D38-97EDD5007701}" type="presOf" srcId="{4E6BCC1D-52CD-42F6-B853-1A646A345916}" destId="{B352B91E-CD08-41A5-9516-79B4CA2AF500}" srcOrd="0" destOrd="0" presId="urn:microsoft.com/office/officeart/2005/8/layout/radial5"/>
    <dgm:cxn modelId="{0F8DA5CF-D5AE-4E09-808D-3024ABF41B18}" type="presOf" srcId="{3AD1EB1F-E79E-4D4E-A972-C328F2B9AD1B}" destId="{9ECBDCBE-C8CE-4C65-8516-6813BF779092}" srcOrd="0" destOrd="0" presId="urn:microsoft.com/office/officeart/2005/8/layout/radial5"/>
    <dgm:cxn modelId="{76F96FBF-D9E3-48D2-A2AD-47290DD83B31}" srcId="{3063BD6A-F955-41A4-8B06-4143EA41DF5B}" destId="{4E6BCC1D-52CD-42F6-B853-1A646A345916}" srcOrd="0" destOrd="0" parTransId="{5EC223E5-6DA6-40C5-B44D-84325CEEF316}" sibTransId="{33C4F8DB-48A3-4F69-A698-4E22AE226A98}"/>
    <dgm:cxn modelId="{5ED9226A-CEAF-4FA0-9EAB-531CEFB6B66A}" srcId="{3AD1EB1F-E79E-4D4E-A972-C328F2B9AD1B}" destId="{3063BD6A-F955-41A4-8B06-4143EA41DF5B}" srcOrd="0" destOrd="0" parTransId="{7346CDD4-73B7-44BD-B76D-313CD37A2CF6}" sibTransId="{9444E234-8245-4689-982C-EB651473C791}"/>
    <dgm:cxn modelId="{37725AEB-72C0-4971-BCF2-5F620FF611FF}" srcId="{3063BD6A-F955-41A4-8B06-4143EA41DF5B}" destId="{7C4D17CC-F616-4393-A3FB-FAAEBBA7052E}" srcOrd="1" destOrd="0" parTransId="{74986D68-8FC1-4D06-964F-28B3F86C6B38}" sibTransId="{33F3305C-E55B-4FE7-8BBC-C477AAFC7FD0}"/>
    <dgm:cxn modelId="{C5400923-1EFE-45B5-BB5F-DA1FC504A3AC}" type="presOf" srcId="{74986D68-8FC1-4D06-964F-28B3F86C6B38}" destId="{C9EABF9A-2590-40B2-8769-A6D514AE0A97}" srcOrd="0" destOrd="0" presId="urn:microsoft.com/office/officeart/2005/8/layout/radial5"/>
    <dgm:cxn modelId="{5129FBC9-9DA5-4D2A-8DB0-5A1E243DE3B4}" type="presOf" srcId="{7C4D17CC-F616-4393-A3FB-FAAEBBA7052E}" destId="{D9A1F9D0-DA2F-44C4-9D52-9EF59F498943}" srcOrd="0" destOrd="0" presId="urn:microsoft.com/office/officeart/2005/8/layout/radial5"/>
    <dgm:cxn modelId="{79F248DC-6A06-4802-82CD-A79E6BF63817}" type="presOf" srcId="{5EC223E5-6DA6-40C5-B44D-84325CEEF316}" destId="{C3A86094-2D02-46A7-AEAF-63C74915ECD5}" srcOrd="0" destOrd="0" presId="urn:microsoft.com/office/officeart/2005/8/layout/radial5"/>
    <dgm:cxn modelId="{203D14AD-641E-46FE-ACDC-DFB5904ABF27}" type="presOf" srcId="{5EC223E5-6DA6-40C5-B44D-84325CEEF316}" destId="{958FC4C8-A4AE-43AA-9DF4-DDFEDC4CBB7D}" srcOrd="1" destOrd="0" presId="urn:microsoft.com/office/officeart/2005/8/layout/radial5"/>
    <dgm:cxn modelId="{A43407CF-AB12-47BA-9C08-B9965B158C18}" type="presOf" srcId="{15C643E6-835D-4E43-9A4F-DB6A39CD17C0}" destId="{E68A645F-C041-4127-9988-33ED9EC10934}" srcOrd="1" destOrd="0" presId="urn:microsoft.com/office/officeart/2005/8/layout/radial5"/>
    <dgm:cxn modelId="{D7FB8472-10B7-4A08-A8A3-07ADE74CE7D0}" type="presOf" srcId="{15C643E6-835D-4E43-9A4F-DB6A39CD17C0}" destId="{DA744DF9-4138-43C9-85C2-52988DD27835}" srcOrd="0" destOrd="0" presId="urn:microsoft.com/office/officeart/2005/8/layout/radial5"/>
    <dgm:cxn modelId="{35FF962B-A163-4A67-ABC0-D5B39A02D183}" srcId="{3063BD6A-F955-41A4-8B06-4143EA41DF5B}" destId="{7AEA219B-AD93-441F-AF50-D794248514B2}" srcOrd="2" destOrd="0" parTransId="{15C643E6-835D-4E43-9A4F-DB6A39CD17C0}" sibTransId="{431E3837-A4B5-4752-A163-075308190366}"/>
    <dgm:cxn modelId="{DA28A369-6917-443B-BB66-CCF681AE2DC5}" type="presParOf" srcId="{9ECBDCBE-C8CE-4C65-8516-6813BF779092}" destId="{993B3BB2-0919-4AA0-B575-9DFE4EF01506}" srcOrd="0" destOrd="0" presId="urn:microsoft.com/office/officeart/2005/8/layout/radial5"/>
    <dgm:cxn modelId="{D75C60F8-8F85-4BE3-A0D5-518B19B55755}" type="presParOf" srcId="{9ECBDCBE-C8CE-4C65-8516-6813BF779092}" destId="{C3A86094-2D02-46A7-AEAF-63C74915ECD5}" srcOrd="1" destOrd="0" presId="urn:microsoft.com/office/officeart/2005/8/layout/radial5"/>
    <dgm:cxn modelId="{F4CBB657-AA05-4F16-ACDB-E9BDEE4D6C71}" type="presParOf" srcId="{C3A86094-2D02-46A7-AEAF-63C74915ECD5}" destId="{958FC4C8-A4AE-43AA-9DF4-DDFEDC4CBB7D}" srcOrd="0" destOrd="0" presId="urn:microsoft.com/office/officeart/2005/8/layout/radial5"/>
    <dgm:cxn modelId="{9F39CC57-735D-44FD-9D7C-CB3E159804FC}" type="presParOf" srcId="{9ECBDCBE-C8CE-4C65-8516-6813BF779092}" destId="{B352B91E-CD08-41A5-9516-79B4CA2AF500}" srcOrd="2" destOrd="0" presId="urn:microsoft.com/office/officeart/2005/8/layout/radial5"/>
    <dgm:cxn modelId="{19DA912F-AFB5-411E-A7B0-459455F21BF1}" type="presParOf" srcId="{9ECBDCBE-C8CE-4C65-8516-6813BF779092}" destId="{C9EABF9A-2590-40B2-8769-A6D514AE0A97}" srcOrd="3" destOrd="0" presId="urn:microsoft.com/office/officeart/2005/8/layout/radial5"/>
    <dgm:cxn modelId="{D20D5D3E-745E-40AE-A2F6-49EC18D372E3}" type="presParOf" srcId="{C9EABF9A-2590-40B2-8769-A6D514AE0A97}" destId="{A79B427B-1B99-4367-8104-F9154C1A150B}" srcOrd="0" destOrd="0" presId="urn:microsoft.com/office/officeart/2005/8/layout/radial5"/>
    <dgm:cxn modelId="{3BE90DAA-C7ED-4ED0-BC72-C71F774A6F12}" type="presParOf" srcId="{9ECBDCBE-C8CE-4C65-8516-6813BF779092}" destId="{D9A1F9D0-DA2F-44C4-9D52-9EF59F498943}" srcOrd="4" destOrd="0" presId="urn:microsoft.com/office/officeart/2005/8/layout/radial5"/>
    <dgm:cxn modelId="{915718BC-8BB6-41DC-B89E-B19D4ED0B0E8}" type="presParOf" srcId="{9ECBDCBE-C8CE-4C65-8516-6813BF779092}" destId="{DA744DF9-4138-43C9-85C2-52988DD27835}" srcOrd="5" destOrd="0" presId="urn:microsoft.com/office/officeart/2005/8/layout/radial5"/>
    <dgm:cxn modelId="{403842CE-8FBD-4708-8FA6-FB2DEE0EFE8D}" type="presParOf" srcId="{DA744DF9-4138-43C9-85C2-52988DD27835}" destId="{E68A645F-C041-4127-9988-33ED9EC10934}" srcOrd="0" destOrd="0" presId="urn:microsoft.com/office/officeart/2005/8/layout/radial5"/>
    <dgm:cxn modelId="{B0F41863-06BB-4543-BD6C-1A1B17794B2D}" type="presParOf" srcId="{9ECBDCBE-C8CE-4C65-8516-6813BF779092}" destId="{483D515B-3C71-41D5-B764-E17464C6212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B3BB2-0919-4AA0-B575-9DFE4EF01506}">
      <dsp:nvSpPr>
        <dsp:cNvPr id="0" name=""/>
        <dsp:cNvSpPr/>
      </dsp:nvSpPr>
      <dsp:spPr>
        <a:xfrm>
          <a:off x="1478467" y="2180178"/>
          <a:ext cx="1216602" cy="121660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</a:rPr>
            <a:t>Biodiversity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656634" y="2358345"/>
        <a:ext cx="860268" cy="860268"/>
      </dsp:txXfrm>
    </dsp:sp>
    <dsp:sp modelId="{C3A86094-2D02-46A7-AEAF-63C74915ECD5}">
      <dsp:nvSpPr>
        <dsp:cNvPr id="0" name=""/>
        <dsp:cNvSpPr/>
      </dsp:nvSpPr>
      <dsp:spPr>
        <a:xfrm rot="16200000">
          <a:off x="2020021" y="1851196"/>
          <a:ext cx="133494" cy="413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040045" y="1953949"/>
        <a:ext cx="93446" cy="248186"/>
      </dsp:txXfrm>
    </dsp:sp>
    <dsp:sp modelId="{B352B91E-CD08-41A5-9516-79B4CA2AF500}">
      <dsp:nvSpPr>
        <dsp:cNvPr id="0" name=""/>
        <dsp:cNvSpPr/>
      </dsp:nvSpPr>
      <dsp:spPr>
        <a:xfrm>
          <a:off x="1478467" y="0"/>
          <a:ext cx="1216602" cy="192830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Genetic Diversity. </a:t>
          </a:r>
          <a:r>
            <a:rPr lang="en-GB" sz="1100" kern="1200" dirty="0" smtClean="0"/>
            <a:t>The genetic variability within one species.  </a:t>
          </a:r>
          <a:endParaRPr lang="en-US" sz="1100" kern="1200" dirty="0"/>
        </a:p>
      </dsp:txBody>
      <dsp:txXfrm>
        <a:off x="1656634" y="282393"/>
        <a:ext cx="860268" cy="1363516"/>
      </dsp:txXfrm>
    </dsp:sp>
    <dsp:sp modelId="{C9EABF9A-2590-40B2-8769-A6D514AE0A97}">
      <dsp:nvSpPr>
        <dsp:cNvPr id="0" name=""/>
        <dsp:cNvSpPr/>
      </dsp:nvSpPr>
      <dsp:spPr>
        <a:xfrm rot="1800000">
          <a:off x="2681524" y="2992104"/>
          <a:ext cx="232318" cy="413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3825"/>
                <a:lumOff val="1483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3825"/>
                <a:lumOff val="1483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3825"/>
                <a:lumOff val="148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686193" y="3057409"/>
        <a:ext cx="162623" cy="248186"/>
      </dsp:txXfrm>
    </dsp:sp>
    <dsp:sp modelId="{D9A1F9D0-DA2F-44C4-9D52-9EF59F498943}">
      <dsp:nvSpPr>
        <dsp:cNvPr id="0" name=""/>
        <dsp:cNvSpPr/>
      </dsp:nvSpPr>
      <dsp:spPr>
        <a:xfrm>
          <a:off x="2954638" y="2701707"/>
          <a:ext cx="1216602" cy="187808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Species Diversity. </a:t>
          </a:r>
          <a:r>
            <a:rPr lang="en-GB" sz="1100" kern="1200" dirty="0" smtClean="0"/>
            <a:t>The number of different species within an area. </a:t>
          </a:r>
          <a:endParaRPr lang="en-US" sz="1100" kern="1200" dirty="0"/>
        </a:p>
      </dsp:txBody>
      <dsp:txXfrm>
        <a:off x="3132805" y="2976746"/>
        <a:ext cx="860268" cy="1328003"/>
      </dsp:txXfrm>
    </dsp:sp>
    <dsp:sp modelId="{DA744DF9-4138-43C9-85C2-52988DD27835}">
      <dsp:nvSpPr>
        <dsp:cNvPr id="0" name=""/>
        <dsp:cNvSpPr/>
      </dsp:nvSpPr>
      <dsp:spPr>
        <a:xfrm rot="9000000">
          <a:off x="1263408" y="2990789"/>
          <a:ext cx="229444" cy="4136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7650"/>
                <a:lumOff val="2966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7650"/>
                <a:lumOff val="2966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7650"/>
                <a:lumOff val="29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1327630" y="3056310"/>
        <a:ext cx="160611" cy="248186"/>
      </dsp:txXfrm>
    </dsp:sp>
    <dsp:sp modelId="{483D515B-3C71-41D5-B764-E17464C62127}">
      <dsp:nvSpPr>
        <dsp:cNvPr id="0" name=""/>
        <dsp:cNvSpPr/>
      </dsp:nvSpPr>
      <dsp:spPr>
        <a:xfrm>
          <a:off x="2295" y="2632439"/>
          <a:ext cx="1216602" cy="201661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Ecosystem Diversity. </a:t>
          </a:r>
          <a:r>
            <a:rPr lang="en-GB" sz="1100" kern="1200" dirty="0" smtClean="0"/>
            <a:t>The range of  different  ecosystems, habitats and niches in an area. </a:t>
          </a:r>
          <a:endParaRPr lang="en-US" sz="1100" kern="1200" dirty="0"/>
        </a:p>
      </dsp:txBody>
      <dsp:txXfrm>
        <a:off x="180462" y="2927765"/>
        <a:ext cx="860268" cy="14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7503C-75E8-4F8B-B54F-85E05B599D91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6F766-196C-492F-8DFA-D7FA739C2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87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EACC-FFEF-4C8F-BD93-15B6BB4F3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5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7D85-91D4-4D28-87F9-D83F5A5647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3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DDA3-C0FD-4A41-89DA-6DF2BB58A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2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6623-B73D-488F-B09D-D2347DC2D7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2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92EE-5DF0-4C7D-ACAF-F5D2AE428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6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20F6-9BEF-4E71-B7FB-39C048D359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9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CBEA-F463-45B5-B268-DF0DA4DD1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8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58A3-F628-4CF2-A58B-5FC327049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1AF8-924D-42B1-BEF7-F69B481A1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8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87E20-F394-485D-8E54-98635DF188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1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2149-0FE7-4DCA-901B-9A737EEF6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6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186FB-00D3-40F9-8D1A-D9A4D2AB4E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AF7AB-E767-4D35-A503-682F8EF2823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5496" y="44624"/>
            <a:ext cx="557114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b="1" u="sng" dirty="0" smtClean="0">
                <a:solidFill>
                  <a:srgbClr val="009900"/>
                </a:solidFill>
                <a:latin typeface="Comic Sans MS" pitchFamily="66" charset="0"/>
              </a:rPr>
              <a:t>What is biodiversity?</a:t>
            </a:r>
            <a:endParaRPr lang="en-US" sz="2400" b="1" u="sng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13079" y="541091"/>
            <a:ext cx="9144000" cy="1200329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Learning Objectives:</a:t>
            </a:r>
          </a:p>
          <a:p>
            <a:pPr eaLnBrk="1" fontAlgn="base" hangingPunct="1">
              <a:spcAft>
                <a:spcPct val="0"/>
              </a:spcAft>
              <a:buAutoNum type="arabicPeriod"/>
            </a:pPr>
            <a:r>
              <a:rPr lang="en-GB" dirty="0" smtClean="0">
                <a:latin typeface="Comic Sans MS" pitchFamily="66" charset="0"/>
              </a:rPr>
              <a:t>What is the structure of the course and this unit?</a:t>
            </a:r>
          </a:p>
          <a:p>
            <a:pPr eaLnBrk="1" fontAlgn="base" hangingPunct="1">
              <a:spcAft>
                <a:spcPct val="0"/>
              </a:spcAft>
              <a:buAutoNum type="arabicPeriod"/>
            </a:pPr>
            <a:r>
              <a:rPr lang="en-GB" dirty="0" smtClean="0">
                <a:latin typeface="Comic Sans MS" pitchFamily="66" charset="0"/>
              </a:rPr>
              <a:t>What is biodiversity?</a:t>
            </a:r>
          </a:p>
          <a:p>
            <a:pPr eaLnBrk="1" fontAlgn="base" hangingPunct="1">
              <a:spcAft>
                <a:spcPct val="0"/>
              </a:spcAft>
              <a:buAutoNum type="arabicPeriod"/>
            </a:pPr>
            <a:r>
              <a:rPr lang="en-GB" dirty="0" smtClean="0">
                <a:latin typeface="Comic Sans MS" pitchFamily="66" charset="0"/>
              </a:rPr>
              <a:t>What are the measures of biodiversity and when is each appropriate?</a:t>
            </a:r>
          </a:p>
        </p:txBody>
      </p: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13079" y="1772816"/>
            <a:ext cx="914400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solidFill>
                  <a:srgbClr val="00B050"/>
                </a:solidFill>
                <a:latin typeface="Comic Sans MS" pitchFamily="66" charset="0"/>
              </a:rPr>
              <a:t>Learning 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All - Students will be able to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Most - Students will be able to apply the correct biodiversity measure to a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Some – Students will be able to justify which biodiversity measure is most appropriate to a variety of scenarios.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0671" y="44624"/>
            <a:ext cx="3167833" cy="40011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9900"/>
                </a:solidFill>
                <a:latin typeface="Comic Sans MS" pitchFamily="66" charset="0"/>
              </a:rPr>
              <a:t>2</a:t>
            </a:r>
            <a:r>
              <a:rPr lang="en-GB" sz="2000" b="1" baseline="30000" dirty="0" smtClean="0">
                <a:solidFill>
                  <a:srgbClr val="009900"/>
                </a:solidFill>
                <a:latin typeface="Comic Sans MS" pitchFamily="66" charset="0"/>
              </a:rPr>
              <a:t>nd</a:t>
            </a:r>
            <a:r>
              <a:rPr lang="en-GB" sz="2000" b="1" dirty="0" smtClean="0">
                <a:solidFill>
                  <a:srgbClr val="009900"/>
                </a:solidFill>
                <a:latin typeface="Comic Sans MS" pitchFamily="66" charset="0"/>
              </a:rPr>
              <a:t> July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534" y="3532946"/>
            <a:ext cx="513100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Look at the cartoon and choose a starter.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9"/>
          <a:stretch/>
        </p:blipFill>
        <p:spPr bwMode="auto">
          <a:xfrm>
            <a:off x="4961248" y="3755023"/>
            <a:ext cx="4147255" cy="301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4150821"/>
            <a:ext cx="49685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Tricky: What message is this cartoon trying to convey?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1" y="4870901"/>
            <a:ext cx="4968552" cy="646331"/>
          </a:xfrm>
          <a:prstGeom prst="rect">
            <a:avLst/>
          </a:prstGeom>
          <a:solidFill>
            <a:srgbClr val="EB15F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Trickier: Suggest reasons why the book cover looks so different 30 years on.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303" y="5577138"/>
            <a:ext cx="496855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Trickiest: What do you think is the biggest factor that has influenced the change shown?  Justify your answer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6632"/>
            <a:ext cx="4504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have you learnt?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://3.bp.blogspot.com/-9Mykri8fk28/UvanebrF2GI/AAAAAAAAAGM/Wa6nFHEQxPU/s1600/exit+tick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r="2881" b="3715"/>
          <a:stretch/>
        </p:blipFill>
        <p:spPr bwMode="auto">
          <a:xfrm>
            <a:off x="1475656" y="773414"/>
            <a:ext cx="6020215" cy="49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956068">
            <a:off x="2616834" y="2388998"/>
            <a:ext cx="362955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Complete your exit ticket and hand back in.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Think about what you knew at the beginning of the lesson and what you know now.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0" y="5657671"/>
            <a:ext cx="91805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</p:spTree>
    <p:extLst>
      <p:ext uri="{BB962C8B-B14F-4D97-AF65-F5344CB8AC3E}">
        <p14:creationId xmlns:p14="http://schemas.microsoft.com/office/powerpoint/2010/main" val="15435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6145" y="1457303"/>
            <a:ext cx="325380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Energy security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385" y="2564904"/>
            <a:ext cx="324036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Water conflicts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044" y="3839597"/>
            <a:ext cx="327577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Biodiversity under threat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8661" y="1478045"/>
            <a:ext cx="343082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Superpowers geography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8661" y="2550608"/>
            <a:ext cx="3410457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Bridging the development gap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607" y="3839596"/>
            <a:ext cx="343082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technological fix?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20688"/>
            <a:ext cx="440216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Unit 3:  Contested Planet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1162" y="5657671"/>
            <a:ext cx="91440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</p:spTree>
    <p:extLst>
      <p:ext uri="{BB962C8B-B14F-4D97-AF65-F5344CB8AC3E}">
        <p14:creationId xmlns:p14="http://schemas.microsoft.com/office/powerpoint/2010/main" val="17536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692696"/>
            <a:ext cx="5544615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Biodiversity definition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Task: Create a definition for biodiversity in under 20 words.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364502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00B050"/>
                </a:solidFill>
              </a:rPr>
              <a:t>‘the </a:t>
            </a:r>
            <a:r>
              <a:rPr lang="en-GB" sz="2400" i="1" dirty="0">
                <a:solidFill>
                  <a:srgbClr val="00B050"/>
                </a:solidFill>
              </a:rPr>
              <a:t>variety of plant and animal life in the world or in a particular </a:t>
            </a:r>
            <a:r>
              <a:rPr lang="en-GB" sz="2400" i="1" dirty="0" smtClean="0">
                <a:solidFill>
                  <a:srgbClr val="00B050"/>
                </a:solidFill>
              </a:rPr>
              <a:t>habitat’</a:t>
            </a:r>
            <a:endParaRPr lang="en-GB" sz="2400" i="1" dirty="0">
              <a:solidFill>
                <a:srgbClr val="00B050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5657671"/>
            <a:ext cx="91805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  <p:pic>
        <p:nvPicPr>
          <p:cNvPr id="3074" name="Picture 2" descr="http://thumb7.shutterstock.com/display_pic_with_logo/366961/127950671/stock-photo-definition-word-from-a-free-dictionary-close-up-1279506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/>
        </p:blipFill>
        <p:spPr bwMode="auto">
          <a:xfrm rot="571117">
            <a:off x="5154960" y="385801"/>
            <a:ext cx="3839028" cy="255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1133" y="5013176"/>
            <a:ext cx="621516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Homework:  Complete your yellow glossary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21734"/>
            <a:ext cx="8856984" cy="4647426"/>
          </a:xfrm>
          <a:prstGeom prst="rect">
            <a:avLst/>
          </a:prstGeom>
          <a:solidFill>
            <a:schemeClr val="accent5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Biodiversity under threat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Biodiversity is a key resource, which provides a range of valuable goods and critical services to human populations. Biodiversity results from natural physical processes, and as such has distinct geographical patterns.   Locally, where biological resources are valued short-term for their immediate economic potential, biodiversity is often under threat through over-exploitation.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However, global threats such as climate change and the role of alien species are also important.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This topic has three overarching enquiry questions.  What do you think they could be?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5657671"/>
            <a:ext cx="91805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</p:spTree>
    <p:extLst>
      <p:ext uri="{BB962C8B-B14F-4D97-AF65-F5344CB8AC3E}">
        <p14:creationId xmlns:p14="http://schemas.microsoft.com/office/powerpoint/2010/main" val="15663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39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Enquiry Questions for ‘Biodiversity under threat’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39077"/>
            <a:ext cx="6768752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i="1" dirty="0" smtClean="0">
                <a:latin typeface="Comic Sans MS" panose="030F0702030302020204" pitchFamily="66" charset="0"/>
              </a:rPr>
              <a:t>What is the nature and value of biodiversity?</a:t>
            </a:r>
          </a:p>
          <a:p>
            <a:pPr marL="342900" indent="-342900">
              <a:buAutoNum type="arabicPeriod"/>
            </a:pPr>
            <a:endParaRPr lang="en-GB" sz="2400" i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400" i="1" dirty="0" smtClean="0">
                <a:latin typeface="Comic Sans MS" panose="030F0702030302020204" pitchFamily="66" charset="0"/>
              </a:rPr>
              <a:t>What factors and process threaten biodiversity?</a:t>
            </a:r>
          </a:p>
          <a:p>
            <a:pPr marL="342900" indent="-342900">
              <a:buAutoNum type="arabicPeriod"/>
            </a:pPr>
            <a:endParaRPr lang="en-GB" sz="2400" i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400" i="1" dirty="0" smtClean="0">
                <a:latin typeface="Comic Sans MS" panose="030F0702030302020204" pitchFamily="66" charset="0"/>
              </a:rPr>
              <a:t>Can the threats to biodiversity be successfully managed?</a:t>
            </a:r>
            <a:endParaRPr lang="en-GB" sz="2400" i="1" dirty="0">
              <a:latin typeface="Comic Sans MS" panose="030F0702030302020204" pitchFamily="66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5657671"/>
            <a:ext cx="91805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</p:spTree>
    <p:extLst>
      <p:ext uri="{BB962C8B-B14F-4D97-AF65-F5344CB8AC3E}">
        <p14:creationId xmlns:p14="http://schemas.microsoft.com/office/powerpoint/2010/main" val="220518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566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will we be learning?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thumbs.dreamstime.com/z/question-mark-thinking-128395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8"/>
          <a:stretch/>
        </p:blipFill>
        <p:spPr bwMode="auto">
          <a:xfrm>
            <a:off x="4716016" y="1484784"/>
            <a:ext cx="3417448" cy="3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5657671"/>
            <a:ext cx="91805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324036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Task:  Match the content to the enquiry question!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6696744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Task: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In groups of 3.  Each person will be given information on one of the types of biodiversity.  You need to fill in the sheet for the type you have been given.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Make sure you have good notes because you will be teaching others.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313492"/>
            <a:ext cx="626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What are the types of biodiversity?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5657671"/>
            <a:ext cx="91805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t="17586" r="13774" b="12175"/>
          <a:stretch/>
        </p:blipFill>
        <p:spPr bwMode="auto">
          <a:xfrm rot="370259">
            <a:off x="5764510" y="3979306"/>
            <a:ext cx="319247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8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5657671"/>
            <a:ext cx="91805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81618"/>
              </p:ext>
            </p:extLst>
          </p:nvPr>
        </p:nvGraphicFramePr>
        <p:xfrm>
          <a:off x="2503487" y="874692"/>
          <a:ext cx="4173537" cy="476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260648"/>
            <a:ext cx="401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3 types of biodiversity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332656"/>
            <a:ext cx="3951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Use your knowledge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89" y="1052736"/>
            <a:ext cx="8064896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There are 3 scenarios for you to look at.  For each one: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Comic Sans MS" panose="030F0702030302020204" pitchFamily="66" charset="0"/>
              </a:rPr>
              <a:t>Say which measure of biodiversity would be most appropriate.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Comic Sans MS" panose="030F0702030302020204" pitchFamily="66" charset="0"/>
              </a:rPr>
              <a:t>Justify why that method is better than the other 2.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5657671"/>
            <a:ext cx="91805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latin typeface="Comic Sans MS" pitchFamily="66" charset="0"/>
              </a:rPr>
              <a:t>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All - define each of the biodiversity measures.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Most - apply correct biodiversity measure to variety of scenarios.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Some –justify which biodiversity measure is most appropriate.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16967" r="2189" b="13522"/>
          <a:stretch/>
        </p:blipFill>
        <p:spPr bwMode="auto">
          <a:xfrm>
            <a:off x="1955171" y="3140968"/>
            <a:ext cx="5152931" cy="241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805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Lambeth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Tayler</dc:creator>
  <cp:lastModifiedBy>Katie Guy</cp:lastModifiedBy>
  <cp:revision>160</cp:revision>
  <cp:lastPrinted>2014-07-02T07:34:55Z</cp:lastPrinted>
  <dcterms:created xsi:type="dcterms:W3CDTF">2012-09-06T15:27:08Z</dcterms:created>
  <dcterms:modified xsi:type="dcterms:W3CDTF">2014-07-02T08:23:52Z</dcterms:modified>
</cp:coreProperties>
</file>